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04" r:id="rId2"/>
    <p:sldId id="258" r:id="rId3"/>
    <p:sldId id="259" r:id="rId4"/>
    <p:sldId id="260" r:id="rId5"/>
    <p:sldId id="305" r:id="rId6"/>
    <p:sldId id="306" r:id="rId7"/>
    <p:sldId id="307" r:id="rId8"/>
    <p:sldId id="308" r:id="rId9"/>
    <p:sldId id="301" r:id="rId10"/>
    <p:sldId id="309" r:id="rId11"/>
    <p:sldId id="310" r:id="rId12"/>
    <p:sldId id="268" r:id="rId13"/>
    <p:sldId id="311" r:id="rId14"/>
    <p:sldId id="270" r:id="rId15"/>
    <p:sldId id="271" r:id="rId16"/>
    <p:sldId id="272"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3" autoAdjust="0"/>
    <p:restoredTop sz="94660"/>
  </p:normalViewPr>
  <p:slideViewPr>
    <p:cSldViewPr snapToGrid="0">
      <p:cViewPr varScale="1">
        <p:scale>
          <a:sx n="77" d="100"/>
          <a:sy n="77" d="100"/>
        </p:scale>
        <p:origin x="126" y="10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4.2458700000000002E-2"/>
          <c:y val="7.4946600000000002E-2"/>
          <c:w val="0.94447700000000001"/>
          <c:h val="0.88198299999999996"/>
        </c:manualLayout>
      </c:layout>
      <c:lineChart>
        <c:grouping val="standard"/>
        <c:varyColors val="0"/>
        <c:ser>
          <c:idx val="0"/>
          <c:order val="0"/>
          <c:tx>
            <c:strRef>
              <c:f>Sheet1!$B$1</c:f>
              <c:strCache>
                <c:ptCount val="1"/>
                <c:pt idx="0">
                  <c:v>Great Ayton Population</c:v>
                </c:pt>
              </c:strCache>
            </c:strRef>
          </c:tx>
          <c:spPr>
            <a:ln w="50800" cap="flat">
              <a:solidFill>
                <a:schemeClr val="accent1">
                  <a:satOff val="-3355"/>
                  <a:lumOff val="26614"/>
                </a:schemeClr>
              </a:solidFill>
              <a:prstDash val="solid"/>
              <a:miter lim="400000"/>
            </a:ln>
            <a:effectLst/>
          </c:spPr>
          <c:marker>
            <c:symbol val="circle"/>
            <c:size val="10"/>
            <c:spPr>
              <a:solidFill>
                <a:srgbClr val="FFFFFF"/>
              </a:solidFill>
              <a:ln w="50800" cap="flat">
                <a:solidFill>
                  <a:schemeClr val="accent1">
                    <a:satOff val="-3355"/>
                    <a:lumOff val="26614"/>
                  </a:schemeClr>
                </a:solidFill>
                <a:prstDash val="solid"/>
                <a:miter lim="400000"/>
              </a:ln>
              <a:effectLst/>
            </c:spPr>
          </c:marker>
          <c:cat>
            <c:strRef>
              <c:f>Sheet1!$A$2:$A$13</c:f>
              <c:strCache>
                <c:ptCount val="12"/>
                <c:pt idx="0">
                  <c:v>1801</c:v>
                </c:pt>
                <c:pt idx="1">
                  <c:v>1811</c:v>
                </c:pt>
                <c:pt idx="2">
                  <c:v>1821</c:v>
                </c:pt>
                <c:pt idx="3">
                  <c:v>1831</c:v>
                </c:pt>
                <c:pt idx="4">
                  <c:v>1841</c:v>
                </c:pt>
                <c:pt idx="5">
                  <c:v>1851</c:v>
                </c:pt>
                <c:pt idx="6">
                  <c:v>1861</c:v>
                </c:pt>
                <c:pt idx="7">
                  <c:v>1871</c:v>
                </c:pt>
                <c:pt idx="8">
                  <c:v>1881</c:v>
                </c:pt>
                <c:pt idx="9">
                  <c:v>1891</c:v>
                </c:pt>
                <c:pt idx="10">
                  <c:v>1901</c:v>
                </c:pt>
                <c:pt idx="11">
                  <c:v>1911</c:v>
                </c:pt>
              </c:strCache>
            </c:strRef>
          </c:cat>
          <c:val>
            <c:numRef>
              <c:f>Sheet1!$B$2:$B$13</c:f>
              <c:numCache>
                <c:formatCode>General</c:formatCode>
                <c:ptCount val="12"/>
                <c:pt idx="0">
                  <c:v>1</c:v>
                </c:pt>
                <c:pt idx="5">
                  <c:v>1.624277</c:v>
                </c:pt>
                <c:pt idx="6">
                  <c:v>1.9791909999999999</c:v>
                </c:pt>
                <c:pt idx="7">
                  <c:v>2.500578</c:v>
                </c:pt>
                <c:pt idx="8">
                  <c:v>2.0485549999999999</c:v>
                </c:pt>
                <c:pt idx="9">
                  <c:v>2.3086709999999999</c:v>
                </c:pt>
                <c:pt idx="10">
                  <c:v>1.93526</c:v>
                </c:pt>
                <c:pt idx="11">
                  <c:v>2.6809249999999998</c:v>
                </c:pt>
              </c:numCache>
            </c:numRef>
          </c:val>
          <c:smooth val="0"/>
          <c:extLst>
            <c:ext xmlns:c16="http://schemas.microsoft.com/office/drawing/2014/chart" uri="{C3380CC4-5D6E-409C-BE32-E72D297353CC}">
              <c16:uniqueId val="{00000000-7A3E-4617-9F62-04027D2E2767}"/>
            </c:ext>
          </c:extLst>
        </c:ser>
        <c:ser>
          <c:idx val="1"/>
          <c:order val="1"/>
          <c:tx>
            <c:strRef>
              <c:f>Sheet1!$C$1</c:f>
              <c:strCache>
                <c:ptCount val="1"/>
                <c:pt idx="0">
                  <c:v>UK Population</c:v>
                </c:pt>
              </c:strCache>
            </c:strRef>
          </c:tx>
          <c:spPr>
            <a:ln w="50800" cap="flat">
              <a:solidFill>
                <a:schemeClr val="accent2">
                  <a:hueOff val="-2473793"/>
                  <a:satOff val="-50209"/>
                  <a:lumOff val="23543"/>
                </a:schemeClr>
              </a:solidFill>
              <a:prstDash val="solid"/>
              <a:miter lim="400000"/>
            </a:ln>
            <a:effectLst/>
          </c:spPr>
          <c:marker>
            <c:symbol val="circle"/>
            <c:size val="10"/>
            <c:spPr>
              <a:solidFill>
                <a:srgbClr val="FFFFFF"/>
              </a:solidFill>
              <a:ln w="50800" cap="flat">
                <a:solidFill>
                  <a:schemeClr val="accent2">
                    <a:hueOff val="-2473793"/>
                    <a:satOff val="-50209"/>
                    <a:lumOff val="23543"/>
                  </a:schemeClr>
                </a:solidFill>
                <a:prstDash val="solid"/>
                <a:miter lim="400000"/>
              </a:ln>
              <a:effectLst/>
            </c:spPr>
          </c:marker>
          <c:cat>
            <c:strRef>
              <c:f>Sheet1!$A$2:$A$13</c:f>
              <c:strCache>
                <c:ptCount val="12"/>
                <c:pt idx="0">
                  <c:v>1801</c:v>
                </c:pt>
                <c:pt idx="1">
                  <c:v>1811</c:v>
                </c:pt>
                <c:pt idx="2">
                  <c:v>1821</c:v>
                </c:pt>
                <c:pt idx="3">
                  <c:v>1831</c:v>
                </c:pt>
                <c:pt idx="4">
                  <c:v>1841</c:v>
                </c:pt>
                <c:pt idx="5">
                  <c:v>1851</c:v>
                </c:pt>
                <c:pt idx="6">
                  <c:v>1861</c:v>
                </c:pt>
                <c:pt idx="7">
                  <c:v>1871</c:v>
                </c:pt>
                <c:pt idx="8">
                  <c:v>1881</c:v>
                </c:pt>
                <c:pt idx="9">
                  <c:v>1891</c:v>
                </c:pt>
                <c:pt idx="10">
                  <c:v>1901</c:v>
                </c:pt>
                <c:pt idx="11">
                  <c:v>1911</c:v>
                </c:pt>
              </c:strCache>
            </c:strRef>
          </c:cat>
          <c:val>
            <c:numRef>
              <c:f>Sheet1!$C$2:$C$13</c:f>
              <c:numCache>
                <c:formatCode>General</c:formatCode>
                <c:ptCount val="12"/>
                <c:pt idx="0">
                  <c:v>1</c:v>
                </c:pt>
                <c:pt idx="5">
                  <c:v>2</c:v>
                </c:pt>
                <c:pt idx="6">
                  <c:v>2.2999999999999998</c:v>
                </c:pt>
                <c:pt idx="7">
                  <c:v>2.6</c:v>
                </c:pt>
                <c:pt idx="8">
                  <c:v>3</c:v>
                </c:pt>
                <c:pt idx="9">
                  <c:v>3.3</c:v>
                </c:pt>
                <c:pt idx="10">
                  <c:v>3.7</c:v>
                </c:pt>
                <c:pt idx="11">
                  <c:v>4.0999999999999996</c:v>
                </c:pt>
              </c:numCache>
            </c:numRef>
          </c:val>
          <c:smooth val="0"/>
          <c:extLst>
            <c:ext xmlns:c16="http://schemas.microsoft.com/office/drawing/2014/chart" uri="{C3380CC4-5D6E-409C-BE32-E72D297353CC}">
              <c16:uniqueId val="{00000001-7A3E-4617-9F62-04027D2E2767}"/>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0%" sourceLinked="0"/>
        <c:majorTickMark val="none"/>
        <c:minorTickMark val="none"/>
        <c:tickLblPos val="low"/>
        <c:spPr>
          <a:ln w="12700" cap="flat">
            <a:solidFill>
              <a:srgbClr val="000000"/>
            </a:solidFill>
            <a:prstDash val="solid"/>
            <a:miter lim="400000"/>
          </a:ln>
        </c:spPr>
        <c:txPr>
          <a:bodyPr rot="0"/>
          <a:lstStyle/>
          <a:p>
            <a:pPr>
              <a:defRPr sz="1000" b="0" i="0" u="none" strike="noStrike">
                <a:solidFill>
                  <a:srgbClr val="000000"/>
                </a:solidFill>
                <a:latin typeface="Helvetica"/>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3175" cap="flat">
              <a:solidFill>
                <a:srgbClr val="B8B8B8"/>
              </a:solidFill>
              <a:prstDash val="solid"/>
              <a:miter lim="400000"/>
            </a:ln>
          </c:spPr>
        </c:majorGridlines>
        <c:numFmt formatCode="#,##0%" sourceLinked="0"/>
        <c:majorTickMark val="none"/>
        <c:minorTickMark val="none"/>
        <c:tickLblPos val="nextTo"/>
        <c:spPr>
          <a:ln w="12700" cap="flat">
            <a:noFill/>
            <a:prstDash val="solid"/>
            <a:miter lim="400000"/>
          </a:ln>
        </c:spPr>
        <c:txPr>
          <a:bodyPr rot="0"/>
          <a:lstStyle/>
          <a:p>
            <a:pPr>
              <a:defRPr sz="1000" b="0" i="0" u="none" strike="noStrike">
                <a:solidFill>
                  <a:srgbClr val="000000"/>
                </a:solidFill>
                <a:latin typeface="Helvetica"/>
              </a:defRPr>
            </a:pPr>
            <a:endParaRPr lang="en-US"/>
          </a:p>
        </c:txPr>
        <c:crossAx val="2094734552"/>
        <c:crosses val="autoZero"/>
        <c:crossBetween val="midCat"/>
        <c:majorUnit val="1"/>
        <c:minorUnit val="0.5"/>
      </c:valAx>
      <c:spPr>
        <a:noFill/>
        <a:ln w="12700" cap="flat">
          <a:noFill/>
          <a:miter lim="400000"/>
        </a:ln>
        <a:effectLst/>
      </c:spPr>
    </c:plotArea>
    <c:legend>
      <c:legendPos val="t"/>
      <c:layout>
        <c:manualLayout>
          <c:xMode val="edge"/>
          <c:yMode val="edge"/>
          <c:x val="5.8785999999999998E-2"/>
          <c:y val="0"/>
          <c:w val="0.9"/>
          <c:h val="4.8667299999999997E-2"/>
        </c:manualLayout>
      </c:layout>
      <c:overlay val="1"/>
      <c:spPr>
        <a:noFill/>
        <a:ln w="12700" cap="flat">
          <a:noFill/>
          <a:miter lim="400000"/>
        </a:ln>
        <a:effectLst/>
      </c:spPr>
      <c:txPr>
        <a:bodyPr rot="0"/>
        <a:lstStyle/>
        <a:p>
          <a:pPr>
            <a:defRPr sz="1000" b="0" i="0" u="none" strike="noStrike">
              <a:solidFill>
                <a:srgbClr val="000000"/>
              </a:solidFill>
              <a:latin typeface="Helvetica"/>
            </a:defRPr>
          </a:pPr>
          <a:endParaRPr lang="en-US"/>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B374FF-6B8C-4E42-BA37-103067AFBCB4}" type="datetimeFigureOut">
              <a:rPr lang="en-GB" smtClean="0"/>
              <a:t>30/04/20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773195-68C6-477C-9E2E-B1A686A70AD8}" type="slidenum">
              <a:rPr lang="en-GB" smtClean="0"/>
              <a:t>‹#›</a:t>
            </a:fld>
            <a:endParaRPr lang="en-GB"/>
          </a:p>
        </p:txBody>
      </p:sp>
    </p:spTree>
    <p:extLst>
      <p:ext uri="{BB962C8B-B14F-4D97-AF65-F5344CB8AC3E}">
        <p14:creationId xmlns:p14="http://schemas.microsoft.com/office/powerpoint/2010/main" val="1432722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pPr>
              <a:defRPr sz="1400">
                <a:latin typeface="Arial"/>
                <a:ea typeface="Arial"/>
                <a:cs typeface="Arial"/>
                <a:sym typeface="Arial"/>
              </a:defRPr>
            </a:pPr>
            <a:r>
              <a:t>The first national census since the ‘Domesday Book’ in 1086 took place on 10th March 1801 or as near as possible to that date.</a:t>
            </a:r>
          </a:p>
          <a:p>
            <a:pPr>
              <a:defRPr sz="1400">
                <a:latin typeface="Arial"/>
                <a:ea typeface="Arial"/>
                <a:cs typeface="Arial"/>
                <a:sym typeface="Arial"/>
              </a:defRPr>
            </a:pPr>
            <a:endParaRPr/>
          </a:p>
          <a:p>
            <a:pPr>
              <a:defRPr sz="1400">
                <a:latin typeface="Arial"/>
                <a:ea typeface="Arial"/>
                <a:cs typeface="Arial"/>
                <a:sym typeface="Arial"/>
              </a:defRPr>
            </a:pPr>
            <a:r>
              <a:t>This was prompted by concerns that the population was outgrowing the ability of the country to feed itself. (UK was in the midst of French Revolutionary Wars; plus perceived population growth with the beginnings of the Industrial Revolution)</a:t>
            </a:r>
          </a:p>
          <a:p>
            <a:pPr>
              <a:defRPr sz="1400">
                <a:latin typeface="Arial"/>
                <a:ea typeface="Arial"/>
                <a:cs typeface="Arial"/>
                <a:sym typeface="Arial"/>
              </a:defRPr>
            </a:pPr>
            <a:r>
              <a:t>.</a:t>
            </a:r>
          </a:p>
          <a:p>
            <a:pPr>
              <a:defRPr sz="1400">
                <a:latin typeface="Arial"/>
                <a:ea typeface="Arial"/>
                <a:cs typeface="Arial"/>
                <a:sym typeface="Arial"/>
              </a:defRPr>
            </a:pPr>
            <a:r>
              <a:t>Details recorded for each parish, township, or place were:</a:t>
            </a:r>
          </a:p>
          <a:p>
            <a:pPr>
              <a:defRPr sz="1400">
                <a:latin typeface="Arial"/>
                <a:ea typeface="Arial"/>
                <a:cs typeface="Arial"/>
                <a:sym typeface="Arial"/>
              </a:defRPr>
            </a:pPr>
            <a:r>
              <a:t>	•	Number of inhabited houses, occupied by how many families</a:t>
            </a:r>
          </a:p>
          <a:p>
            <a:pPr>
              <a:defRPr sz="1400">
                <a:latin typeface="Arial"/>
                <a:ea typeface="Arial"/>
                <a:cs typeface="Arial"/>
                <a:sym typeface="Arial"/>
              </a:defRPr>
            </a:pPr>
            <a:r>
              <a:t>	•	Number of uninhabited houses</a:t>
            </a:r>
          </a:p>
          <a:p>
            <a:pPr>
              <a:defRPr sz="1400">
                <a:latin typeface="Arial"/>
                <a:ea typeface="Arial"/>
                <a:cs typeface="Arial"/>
                <a:sym typeface="Arial"/>
              </a:defRPr>
            </a:pPr>
            <a:r>
              <a:t>	•	How many persons, how many male, how many female</a:t>
            </a:r>
          </a:p>
          <a:p>
            <a:pPr>
              <a:defRPr sz="1400">
                <a:latin typeface="Arial"/>
                <a:ea typeface="Arial"/>
                <a:cs typeface="Arial"/>
                <a:sym typeface="Arial"/>
              </a:defRPr>
            </a:pPr>
            <a:r>
              <a:t>	•	How many persons are chiefly employed in agriculture; how many in trade, manufactures, or handicraft; and how many in neither</a:t>
            </a:r>
          </a:p>
          <a:p>
            <a:pPr>
              <a:defRPr sz="1400">
                <a:latin typeface="Arial"/>
                <a:ea typeface="Arial"/>
                <a:cs typeface="Arial"/>
                <a:sym typeface="Arial"/>
              </a:defRPr>
            </a:pPr>
            <a:r>
              <a:t>	•	How many baptisms and burials in the years 1700 to 1800, distinguishing males from females</a:t>
            </a:r>
          </a:p>
          <a:p>
            <a:pPr>
              <a:defRPr sz="1400">
                <a:latin typeface="Arial"/>
                <a:ea typeface="Arial"/>
                <a:cs typeface="Arial"/>
                <a:sym typeface="Arial"/>
              </a:defRPr>
            </a:pPr>
            <a:r>
              <a:t>	•	How many marriages in each year from 1754 to the end of 1800</a:t>
            </a:r>
          </a:p>
          <a:p>
            <a:pPr>
              <a:defRPr sz="1400">
                <a:latin typeface="Arial"/>
                <a:ea typeface="Arial"/>
                <a:cs typeface="Arial"/>
                <a:sym typeface="Arial"/>
              </a:defRPr>
            </a:pPr>
            <a:r>
              <a:t>Details of individuals and their names were not recorded in the official Census returns.</a:t>
            </a:r>
          </a:p>
          <a:p>
            <a:pPr>
              <a:defRPr sz="1400">
                <a:latin typeface="Arial"/>
                <a:ea typeface="Arial"/>
                <a:cs typeface="Arial"/>
                <a:sym typeface="Arial"/>
              </a:defRPr>
            </a:pPr>
            <a:endParaRPr/>
          </a:p>
          <a:p>
            <a:pPr>
              <a:defRPr sz="1400">
                <a:latin typeface="Arial"/>
                <a:ea typeface="Arial"/>
                <a:cs typeface="Arial"/>
                <a:sym typeface="Arial"/>
              </a:defRPr>
            </a:pPr>
            <a:r>
              <a:t>The act laid down that "written Answers are to be returned by the Rector, Vicar, Curate, or Officiating Minister, and Overseers of the Poor, or (in Default thereof) by some substantial Householder, of every Parish, Township, and Place ... in England; and by the Schoolmasters or other Persons to be appointed ... for every Parish in Scotland;</a:t>
            </a:r>
          </a:p>
          <a:p>
            <a:pPr>
              <a:defRPr sz="1400">
                <a:latin typeface="Arial"/>
                <a:ea typeface="Arial"/>
                <a:cs typeface="Arial"/>
                <a:sym typeface="Arial"/>
              </a:defRPr>
            </a:pPr>
            <a:endParaRPr/>
          </a:p>
          <a:p>
            <a:pPr>
              <a:defRPr sz="1400">
                <a:latin typeface="Arial"/>
                <a:ea typeface="Arial"/>
                <a:cs typeface="Arial"/>
                <a:sym typeface="Arial"/>
              </a:defRPr>
            </a:pPr>
            <a:r>
              <a:t>This was all organised on a local basis with no centralised control.</a:t>
            </a:r>
          </a:p>
          <a:p>
            <a:pPr>
              <a:defRPr sz="1400">
                <a:latin typeface="Arial"/>
                <a:ea typeface="Arial"/>
                <a:cs typeface="Arial"/>
                <a:sym typeface="Arial"/>
              </a:defRPr>
            </a:pPr>
            <a:endParaRPr/>
          </a:p>
          <a:p>
            <a:pPr>
              <a:defRPr sz="1400">
                <a:latin typeface="Arial"/>
                <a:ea typeface="Arial"/>
                <a:cs typeface="Arial"/>
                <a:sym typeface="Arial"/>
              </a:defRPr>
            </a:pPr>
            <a:r>
              <a:t>The following 3 censuses 1811,1821 and 1831, asked the same questions and followed the same methodology.</a:t>
            </a:r>
          </a:p>
          <a:p>
            <a:pPr>
              <a:defRPr sz="1400">
                <a:latin typeface="Arial"/>
                <a:ea typeface="Arial"/>
                <a:cs typeface="Arial"/>
                <a:sym typeface="Arial"/>
              </a:defRPr>
            </a:pPr>
            <a:endParaRPr/>
          </a:p>
          <a:p>
            <a:pPr>
              <a:defRPr sz="1400">
                <a:latin typeface="Arial"/>
                <a:ea typeface="Arial"/>
                <a:cs typeface="Arial"/>
                <a:sym typeface="Arial"/>
              </a:defRPr>
            </a:pPr>
            <a:r>
              <a:t>The 1841 Census is considered to be the first modern census, with details of individuals recorded but ages, for those over 15, were rounded to the nearest multiple of ‘5’ </a:t>
            </a:r>
          </a:p>
          <a:p>
            <a:pPr>
              <a:defRPr sz="1400">
                <a:latin typeface="Arial"/>
                <a:ea typeface="Arial"/>
                <a:cs typeface="Arial"/>
                <a:sym typeface="Arial"/>
              </a:defRPr>
            </a:pPr>
            <a:endParaRPr/>
          </a:p>
          <a:p>
            <a:pPr>
              <a:defRPr sz="1400">
                <a:latin typeface="Arial"/>
                <a:ea typeface="Arial"/>
                <a:cs typeface="Arial"/>
                <a:sym typeface="Arial"/>
              </a:defRPr>
            </a:pPr>
            <a:r>
              <a:t>The questions asked during the census reflected the concerns of the time. The 1851 Census was used to identify the extent of the drift from rural to urban centres reflecting the increase in industrial activity.</a:t>
            </a:r>
          </a:p>
          <a:p>
            <a:pPr>
              <a:defRPr sz="1400">
                <a:latin typeface="Arial"/>
                <a:ea typeface="Arial"/>
                <a:cs typeface="Arial"/>
                <a:sym typeface="Arial"/>
              </a:defRPr>
            </a:pPr>
            <a:endParaRPr/>
          </a:p>
          <a:p>
            <a:pPr>
              <a:defRPr sz="1400">
                <a:latin typeface="Arial"/>
                <a:ea typeface="Arial"/>
                <a:cs typeface="Arial"/>
                <a:sym typeface="Arial"/>
              </a:defRPr>
            </a:pPr>
            <a:r>
              <a:t>Between 1801 and 1851 the population of England, Wales and Scotland had doubled from 10 million to 20 million. At the same time emigration, particularly to the USA, had increased to 1000 people per day. Questions were asked if the population would continue to increase at the same rate given the level of emigration.</a:t>
            </a:r>
          </a:p>
          <a:p>
            <a:pPr>
              <a:defRPr sz="1400">
                <a:latin typeface="Arial"/>
                <a:ea typeface="Arial"/>
                <a:cs typeface="Arial"/>
                <a:sym typeface="Arial"/>
              </a:defRPr>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C29DC-8AAD-49E2-8C09-A5C3668936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6DE203A-2912-40A7-B765-5B7D4EBE6C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8DE5C97-9EF6-45CE-BED2-3813392E7D37}"/>
              </a:ext>
            </a:extLst>
          </p:cNvPr>
          <p:cNvSpPr>
            <a:spLocks noGrp="1"/>
          </p:cNvSpPr>
          <p:nvPr>
            <p:ph type="dt" sz="half" idx="10"/>
          </p:nvPr>
        </p:nvSpPr>
        <p:spPr/>
        <p:txBody>
          <a:bodyPr/>
          <a:lstStyle/>
          <a:p>
            <a:fld id="{3E964CEB-4A60-411D-A16D-5CB613E32459}" type="datetimeFigureOut">
              <a:rPr lang="en-GB" smtClean="0"/>
              <a:t>30/04/20</a:t>
            </a:fld>
            <a:endParaRPr lang="en-GB"/>
          </a:p>
        </p:txBody>
      </p:sp>
      <p:sp>
        <p:nvSpPr>
          <p:cNvPr id="5" name="Footer Placeholder 4">
            <a:extLst>
              <a:ext uri="{FF2B5EF4-FFF2-40B4-BE49-F238E27FC236}">
                <a16:creationId xmlns:a16="http://schemas.microsoft.com/office/drawing/2014/main" id="{7AD6E178-FA54-4506-8B07-025B82E0A2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CC24DB-1A73-48AB-862D-99A5838B5020}"/>
              </a:ext>
            </a:extLst>
          </p:cNvPr>
          <p:cNvSpPr>
            <a:spLocks noGrp="1"/>
          </p:cNvSpPr>
          <p:nvPr>
            <p:ph type="sldNum" sz="quarter" idx="12"/>
          </p:nvPr>
        </p:nvSpPr>
        <p:spPr/>
        <p:txBody>
          <a:bodyPr/>
          <a:lstStyle/>
          <a:p>
            <a:fld id="{7C666288-A012-4AD7-A80E-D7645ABF0FC9}" type="slidenum">
              <a:rPr lang="en-GB" smtClean="0"/>
              <a:t>‹#›</a:t>
            </a:fld>
            <a:endParaRPr lang="en-GB"/>
          </a:p>
        </p:txBody>
      </p:sp>
    </p:spTree>
    <p:extLst>
      <p:ext uri="{BB962C8B-B14F-4D97-AF65-F5344CB8AC3E}">
        <p14:creationId xmlns:p14="http://schemas.microsoft.com/office/powerpoint/2010/main" val="2744161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CA942-B7BE-4890-8343-82F082B098C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60C8D09-00B5-42C7-A6A5-B05C46D8E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2636C4-0EE5-4F11-8C6B-2193DC6F8183}"/>
              </a:ext>
            </a:extLst>
          </p:cNvPr>
          <p:cNvSpPr>
            <a:spLocks noGrp="1"/>
          </p:cNvSpPr>
          <p:nvPr>
            <p:ph type="dt" sz="half" idx="10"/>
          </p:nvPr>
        </p:nvSpPr>
        <p:spPr/>
        <p:txBody>
          <a:bodyPr/>
          <a:lstStyle/>
          <a:p>
            <a:fld id="{3E964CEB-4A60-411D-A16D-5CB613E32459}" type="datetimeFigureOut">
              <a:rPr lang="en-GB" smtClean="0"/>
              <a:t>30/04/20</a:t>
            </a:fld>
            <a:endParaRPr lang="en-GB"/>
          </a:p>
        </p:txBody>
      </p:sp>
      <p:sp>
        <p:nvSpPr>
          <p:cNvPr id="5" name="Footer Placeholder 4">
            <a:extLst>
              <a:ext uri="{FF2B5EF4-FFF2-40B4-BE49-F238E27FC236}">
                <a16:creationId xmlns:a16="http://schemas.microsoft.com/office/drawing/2014/main" id="{DC97C8CE-CB4F-4BBC-999F-9CC33CA72B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97DA2D-B947-4951-91CA-F33F14CC2843}"/>
              </a:ext>
            </a:extLst>
          </p:cNvPr>
          <p:cNvSpPr>
            <a:spLocks noGrp="1"/>
          </p:cNvSpPr>
          <p:nvPr>
            <p:ph type="sldNum" sz="quarter" idx="12"/>
          </p:nvPr>
        </p:nvSpPr>
        <p:spPr/>
        <p:txBody>
          <a:bodyPr/>
          <a:lstStyle/>
          <a:p>
            <a:fld id="{7C666288-A012-4AD7-A80E-D7645ABF0FC9}" type="slidenum">
              <a:rPr lang="en-GB" smtClean="0"/>
              <a:t>‹#›</a:t>
            </a:fld>
            <a:endParaRPr lang="en-GB"/>
          </a:p>
        </p:txBody>
      </p:sp>
    </p:spTree>
    <p:extLst>
      <p:ext uri="{BB962C8B-B14F-4D97-AF65-F5344CB8AC3E}">
        <p14:creationId xmlns:p14="http://schemas.microsoft.com/office/powerpoint/2010/main" val="883416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8FC401-FB16-4C05-8811-9BB84697844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D3A4CE-15B0-4A14-9E3C-5DFAC1625B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422FD5-A06B-4545-9844-EB8FC10E2054}"/>
              </a:ext>
            </a:extLst>
          </p:cNvPr>
          <p:cNvSpPr>
            <a:spLocks noGrp="1"/>
          </p:cNvSpPr>
          <p:nvPr>
            <p:ph type="dt" sz="half" idx="10"/>
          </p:nvPr>
        </p:nvSpPr>
        <p:spPr/>
        <p:txBody>
          <a:bodyPr/>
          <a:lstStyle/>
          <a:p>
            <a:fld id="{3E964CEB-4A60-411D-A16D-5CB613E32459}" type="datetimeFigureOut">
              <a:rPr lang="en-GB" smtClean="0"/>
              <a:t>30/04/20</a:t>
            </a:fld>
            <a:endParaRPr lang="en-GB"/>
          </a:p>
        </p:txBody>
      </p:sp>
      <p:sp>
        <p:nvSpPr>
          <p:cNvPr id="5" name="Footer Placeholder 4">
            <a:extLst>
              <a:ext uri="{FF2B5EF4-FFF2-40B4-BE49-F238E27FC236}">
                <a16:creationId xmlns:a16="http://schemas.microsoft.com/office/drawing/2014/main" id="{7151946E-3331-49C5-8DDD-C8769F27BB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840E2D-A9A6-41C0-9473-13F9ABD9B47B}"/>
              </a:ext>
            </a:extLst>
          </p:cNvPr>
          <p:cNvSpPr>
            <a:spLocks noGrp="1"/>
          </p:cNvSpPr>
          <p:nvPr>
            <p:ph type="sldNum" sz="quarter" idx="12"/>
          </p:nvPr>
        </p:nvSpPr>
        <p:spPr/>
        <p:txBody>
          <a:bodyPr/>
          <a:lstStyle/>
          <a:p>
            <a:fld id="{7C666288-A012-4AD7-A80E-D7645ABF0FC9}" type="slidenum">
              <a:rPr lang="en-GB" smtClean="0"/>
              <a:t>‹#›</a:t>
            </a:fld>
            <a:endParaRPr lang="en-GB"/>
          </a:p>
        </p:txBody>
      </p:sp>
    </p:spTree>
    <p:extLst>
      <p:ext uri="{BB962C8B-B14F-4D97-AF65-F5344CB8AC3E}">
        <p14:creationId xmlns:p14="http://schemas.microsoft.com/office/powerpoint/2010/main" val="2214051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9613368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8EAA-91D5-441C-A560-F2276B934AD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B112D39-C018-4C28-A0CC-322862FE63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93C6AC-36E5-4F79-BE94-282575D7F46E}"/>
              </a:ext>
            </a:extLst>
          </p:cNvPr>
          <p:cNvSpPr>
            <a:spLocks noGrp="1"/>
          </p:cNvSpPr>
          <p:nvPr>
            <p:ph type="dt" sz="half" idx="10"/>
          </p:nvPr>
        </p:nvSpPr>
        <p:spPr/>
        <p:txBody>
          <a:bodyPr/>
          <a:lstStyle/>
          <a:p>
            <a:fld id="{3E964CEB-4A60-411D-A16D-5CB613E32459}" type="datetimeFigureOut">
              <a:rPr lang="en-GB" smtClean="0"/>
              <a:t>30/04/20</a:t>
            </a:fld>
            <a:endParaRPr lang="en-GB"/>
          </a:p>
        </p:txBody>
      </p:sp>
      <p:sp>
        <p:nvSpPr>
          <p:cNvPr id="5" name="Footer Placeholder 4">
            <a:extLst>
              <a:ext uri="{FF2B5EF4-FFF2-40B4-BE49-F238E27FC236}">
                <a16:creationId xmlns:a16="http://schemas.microsoft.com/office/drawing/2014/main" id="{9818D694-C76E-445B-A797-4E76AF8700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417666-2704-49BE-A9AE-8B35A8043BBC}"/>
              </a:ext>
            </a:extLst>
          </p:cNvPr>
          <p:cNvSpPr>
            <a:spLocks noGrp="1"/>
          </p:cNvSpPr>
          <p:nvPr>
            <p:ph type="sldNum" sz="quarter" idx="12"/>
          </p:nvPr>
        </p:nvSpPr>
        <p:spPr/>
        <p:txBody>
          <a:bodyPr/>
          <a:lstStyle/>
          <a:p>
            <a:fld id="{7C666288-A012-4AD7-A80E-D7645ABF0FC9}" type="slidenum">
              <a:rPr lang="en-GB" smtClean="0"/>
              <a:t>‹#›</a:t>
            </a:fld>
            <a:endParaRPr lang="en-GB"/>
          </a:p>
        </p:txBody>
      </p:sp>
    </p:spTree>
    <p:extLst>
      <p:ext uri="{BB962C8B-B14F-4D97-AF65-F5344CB8AC3E}">
        <p14:creationId xmlns:p14="http://schemas.microsoft.com/office/powerpoint/2010/main" val="368350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B4C22-4108-48F6-97FA-CD5D0A8C0D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BC168B6-5AF3-4DBD-8FEC-A0EF3970A5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F7F25D-1043-45AB-85BB-FD72F962D68E}"/>
              </a:ext>
            </a:extLst>
          </p:cNvPr>
          <p:cNvSpPr>
            <a:spLocks noGrp="1"/>
          </p:cNvSpPr>
          <p:nvPr>
            <p:ph type="dt" sz="half" idx="10"/>
          </p:nvPr>
        </p:nvSpPr>
        <p:spPr/>
        <p:txBody>
          <a:bodyPr/>
          <a:lstStyle/>
          <a:p>
            <a:fld id="{3E964CEB-4A60-411D-A16D-5CB613E32459}" type="datetimeFigureOut">
              <a:rPr lang="en-GB" smtClean="0"/>
              <a:t>30/04/20</a:t>
            </a:fld>
            <a:endParaRPr lang="en-GB"/>
          </a:p>
        </p:txBody>
      </p:sp>
      <p:sp>
        <p:nvSpPr>
          <p:cNvPr id="5" name="Footer Placeholder 4">
            <a:extLst>
              <a:ext uri="{FF2B5EF4-FFF2-40B4-BE49-F238E27FC236}">
                <a16:creationId xmlns:a16="http://schemas.microsoft.com/office/drawing/2014/main" id="{588CFD43-C0FE-4B02-A0C9-BD7AD55A12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09A500-3EB7-4B11-901F-6FD2DF15D48A}"/>
              </a:ext>
            </a:extLst>
          </p:cNvPr>
          <p:cNvSpPr>
            <a:spLocks noGrp="1"/>
          </p:cNvSpPr>
          <p:nvPr>
            <p:ph type="sldNum" sz="quarter" idx="12"/>
          </p:nvPr>
        </p:nvSpPr>
        <p:spPr/>
        <p:txBody>
          <a:bodyPr/>
          <a:lstStyle/>
          <a:p>
            <a:fld id="{7C666288-A012-4AD7-A80E-D7645ABF0FC9}" type="slidenum">
              <a:rPr lang="en-GB" smtClean="0"/>
              <a:t>‹#›</a:t>
            </a:fld>
            <a:endParaRPr lang="en-GB"/>
          </a:p>
        </p:txBody>
      </p:sp>
    </p:spTree>
    <p:extLst>
      <p:ext uri="{BB962C8B-B14F-4D97-AF65-F5344CB8AC3E}">
        <p14:creationId xmlns:p14="http://schemas.microsoft.com/office/powerpoint/2010/main" val="3687886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9BF06-C7C3-4302-A51A-F55BC89418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45EC76D-8453-48B2-A98D-CD534423BF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5945A60-083B-476F-A2EF-7DB50BE0F8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061415-FFAA-4199-A3AF-7C6F389E61C5}"/>
              </a:ext>
            </a:extLst>
          </p:cNvPr>
          <p:cNvSpPr>
            <a:spLocks noGrp="1"/>
          </p:cNvSpPr>
          <p:nvPr>
            <p:ph type="dt" sz="half" idx="10"/>
          </p:nvPr>
        </p:nvSpPr>
        <p:spPr/>
        <p:txBody>
          <a:bodyPr/>
          <a:lstStyle/>
          <a:p>
            <a:fld id="{3E964CEB-4A60-411D-A16D-5CB613E32459}" type="datetimeFigureOut">
              <a:rPr lang="en-GB" smtClean="0"/>
              <a:t>30/04/20</a:t>
            </a:fld>
            <a:endParaRPr lang="en-GB"/>
          </a:p>
        </p:txBody>
      </p:sp>
      <p:sp>
        <p:nvSpPr>
          <p:cNvPr id="6" name="Footer Placeholder 5">
            <a:extLst>
              <a:ext uri="{FF2B5EF4-FFF2-40B4-BE49-F238E27FC236}">
                <a16:creationId xmlns:a16="http://schemas.microsoft.com/office/drawing/2014/main" id="{AE1580C0-C8BA-4F2E-8885-8DE8D61B233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C21608-F25B-44D5-A021-3D14275A549A}"/>
              </a:ext>
            </a:extLst>
          </p:cNvPr>
          <p:cNvSpPr>
            <a:spLocks noGrp="1"/>
          </p:cNvSpPr>
          <p:nvPr>
            <p:ph type="sldNum" sz="quarter" idx="12"/>
          </p:nvPr>
        </p:nvSpPr>
        <p:spPr/>
        <p:txBody>
          <a:bodyPr/>
          <a:lstStyle/>
          <a:p>
            <a:fld id="{7C666288-A012-4AD7-A80E-D7645ABF0FC9}" type="slidenum">
              <a:rPr lang="en-GB" smtClean="0"/>
              <a:t>‹#›</a:t>
            </a:fld>
            <a:endParaRPr lang="en-GB"/>
          </a:p>
        </p:txBody>
      </p:sp>
    </p:spTree>
    <p:extLst>
      <p:ext uri="{BB962C8B-B14F-4D97-AF65-F5344CB8AC3E}">
        <p14:creationId xmlns:p14="http://schemas.microsoft.com/office/powerpoint/2010/main" val="1457875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6AFEF-9747-458D-AB96-3677574AF5A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B1DC1AE-1F0D-4FBF-ABF7-143FB1E9F6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48C02D-CA2C-48A2-A8B5-ED700E9419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55AC3AA-1C10-43BC-BD0C-0DB590C54C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90EBEE-C6D0-467C-BF1B-BD5FDBE61A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D52F6EB-957F-4C4A-ABE9-E2DDA34863D7}"/>
              </a:ext>
            </a:extLst>
          </p:cNvPr>
          <p:cNvSpPr>
            <a:spLocks noGrp="1"/>
          </p:cNvSpPr>
          <p:nvPr>
            <p:ph type="dt" sz="half" idx="10"/>
          </p:nvPr>
        </p:nvSpPr>
        <p:spPr/>
        <p:txBody>
          <a:bodyPr/>
          <a:lstStyle/>
          <a:p>
            <a:fld id="{3E964CEB-4A60-411D-A16D-5CB613E32459}" type="datetimeFigureOut">
              <a:rPr lang="en-GB" smtClean="0"/>
              <a:t>30/04/20</a:t>
            </a:fld>
            <a:endParaRPr lang="en-GB"/>
          </a:p>
        </p:txBody>
      </p:sp>
      <p:sp>
        <p:nvSpPr>
          <p:cNvPr id="8" name="Footer Placeholder 7">
            <a:extLst>
              <a:ext uri="{FF2B5EF4-FFF2-40B4-BE49-F238E27FC236}">
                <a16:creationId xmlns:a16="http://schemas.microsoft.com/office/drawing/2014/main" id="{24F68EFA-5393-4E95-925A-97E44FF21CB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603CD1C-9E4C-406F-B27A-2E74CBC7878F}"/>
              </a:ext>
            </a:extLst>
          </p:cNvPr>
          <p:cNvSpPr>
            <a:spLocks noGrp="1"/>
          </p:cNvSpPr>
          <p:nvPr>
            <p:ph type="sldNum" sz="quarter" idx="12"/>
          </p:nvPr>
        </p:nvSpPr>
        <p:spPr/>
        <p:txBody>
          <a:bodyPr/>
          <a:lstStyle/>
          <a:p>
            <a:fld id="{7C666288-A012-4AD7-A80E-D7645ABF0FC9}" type="slidenum">
              <a:rPr lang="en-GB" smtClean="0"/>
              <a:t>‹#›</a:t>
            </a:fld>
            <a:endParaRPr lang="en-GB"/>
          </a:p>
        </p:txBody>
      </p:sp>
    </p:spTree>
    <p:extLst>
      <p:ext uri="{BB962C8B-B14F-4D97-AF65-F5344CB8AC3E}">
        <p14:creationId xmlns:p14="http://schemas.microsoft.com/office/powerpoint/2010/main" val="2832615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8A78D-EFE7-4088-BC66-D34935B6D2E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369CB6E-B757-4269-ADC6-C37640DA88F1}"/>
              </a:ext>
            </a:extLst>
          </p:cNvPr>
          <p:cNvSpPr>
            <a:spLocks noGrp="1"/>
          </p:cNvSpPr>
          <p:nvPr>
            <p:ph type="dt" sz="half" idx="10"/>
          </p:nvPr>
        </p:nvSpPr>
        <p:spPr/>
        <p:txBody>
          <a:bodyPr/>
          <a:lstStyle/>
          <a:p>
            <a:fld id="{3E964CEB-4A60-411D-A16D-5CB613E32459}" type="datetimeFigureOut">
              <a:rPr lang="en-GB" smtClean="0"/>
              <a:t>30/04/20</a:t>
            </a:fld>
            <a:endParaRPr lang="en-GB"/>
          </a:p>
        </p:txBody>
      </p:sp>
      <p:sp>
        <p:nvSpPr>
          <p:cNvPr id="4" name="Footer Placeholder 3">
            <a:extLst>
              <a:ext uri="{FF2B5EF4-FFF2-40B4-BE49-F238E27FC236}">
                <a16:creationId xmlns:a16="http://schemas.microsoft.com/office/drawing/2014/main" id="{983A518A-59FE-47D7-AA27-94950A97732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1F44D5E-FB39-4FE4-B752-E850148D55C2}"/>
              </a:ext>
            </a:extLst>
          </p:cNvPr>
          <p:cNvSpPr>
            <a:spLocks noGrp="1"/>
          </p:cNvSpPr>
          <p:nvPr>
            <p:ph type="sldNum" sz="quarter" idx="12"/>
          </p:nvPr>
        </p:nvSpPr>
        <p:spPr/>
        <p:txBody>
          <a:bodyPr/>
          <a:lstStyle/>
          <a:p>
            <a:fld id="{7C666288-A012-4AD7-A80E-D7645ABF0FC9}" type="slidenum">
              <a:rPr lang="en-GB" smtClean="0"/>
              <a:t>‹#›</a:t>
            </a:fld>
            <a:endParaRPr lang="en-GB"/>
          </a:p>
        </p:txBody>
      </p:sp>
    </p:spTree>
    <p:extLst>
      <p:ext uri="{BB962C8B-B14F-4D97-AF65-F5344CB8AC3E}">
        <p14:creationId xmlns:p14="http://schemas.microsoft.com/office/powerpoint/2010/main" val="2328871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D05CC6-B002-4305-80BD-9E979541C3AD}"/>
              </a:ext>
            </a:extLst>
          </p:cNvPr>
          <p:cNvSpPr>
            <a:spLocks noGrp="1"/>
          </p:cNvSpPr>
          <p:nvPr>
            <p:ph type="dt" sz="half" idx="10"/>
          </p:nvPr>
        </p:nvSpPr>
        <p:spPr/>
        <p:txBody>
          <a:bodyPr/>
          <a:lstStyle/>
          <a:p>
            <a:fld id="{3E964CEB-4A60-411D-A16D-5CB613E32459}" type="datetimeFigureOut">
              <a:rPr lang="en-GB" smtClean="0"/>
              <a:t>30/04/20</a:t>
            </a:fld>
            <a:endParaRPr lang="en-GB"/>
          </a:p>
        </p:txBody>
      </p:sp>
      <p:sp>
        <p:nvSpPr>
          <p:cNvPr id="3" name="Footer Placeholder 2">
            <a:extLst>
              <a:ext uri="{FF2B5EF4-FFF2-40B4-BE49-F238E27FC236}">
                <a16:creationId xmlns:a16="http://schemas.microsoft.com/office/drawing/2014/main" id="{491BD1FC-E569-40B2-9509-AADDCCC5A7C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A6A35A1-2899-405B-B33A-E03AB6B44B95}"/>
              </a:ext>
            </a:extLst>
          </p:cNvPr>
          <p:cNvSpPr>
            <a:spLocks noGrp="1"/>
          </p:cNvSpPr>
          <p:nvPr>
            <p:ph type="sldNum" sz="quarter" idx="12"/>
          </p:nvPr>
        </p:nvSpPr>
        <p:spPr/>
        <p:txBody>
          <a:bodyPr/>
          <a:lstStyle/>
          <a:p>
            <a:fld id="{7C666288-A012-4AD7-A80E-D7645ABF0FC9}" type="slidenum">
              <a:rPr lang="en-GB" smtClean="0"/>
              <a:t>‹#›</a:t>
            </a:fld>
            <a:endParaRPr lang="en-GB"/>
          </a:p>
        </p:txBody>
      </p:sp>
    </p:spTree>
    <p:extLst>
      <p:ext uri="{BB962C8B-B14F-4D97-AF65-F5344CB8AC3E}">
        <p14:creationId xmlns:p14="http://schemas.microsoft.com/office/powerpoint/2010/main" val="300221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58A29-6E40-46E5-BA76-E1178D5E4E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AAC5CC7-D154-4CBB-BA50-23935572A3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04A0637-5519-4143-B636-C1398061C3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A1B598-1C76-4B93-8175-BAFEC383BFDC}"/>
              </a:ext>
            </a:extLst>
          </p:cNvPr>
          <p:cNvSpPr>
            <a:spLocks noGrp="1"/>
          </p:cNvSpPr>
          <p:nvPr>
            <p:ph type="dt" sz="half" idx="10"/>
          </p:nvPr>
        </p:nvSpPr>
        <p:spPr/>
        <p:txBody>
          <a:bodyPr/>
          <a:lstStyle/>
          <a:p>
            <a:fld id="{3E964CEB-4A60-411D-A16D-5CB613E32459}" type="datetimeFigureOut">
              <a:rPr lang="en-GB" smtClean="0"/>
              <a:t>30/04/20</a:t>
            </a:fld>
            <a:endParaRPr lang="en-GB"/>
          </a:p>
        </p:txBody>
      </p:sp>
      <p:sp>
        <p:nvSpPr>
          <p:cNvPr id="6" name="Footer Placeholder 5">
            <a:extLst>
              <a:ext uri="{FF2B5EF4-FFF2-40B4-BE49-F238E27FC236}">
                <a16:creationId xmlns:a16="http://schemas.microsoft.com/office/drawing/2014/main" id="{3A317410-CBBC-4610-B2B2-B828DB783F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5086BE-3D29-4DEA-83FD-84F88F2F415F}"/>
              </a:ext>
            </a:extLst>
          </p:cNvPr>
          <p:cNvSpPr>
            <a:spLocks noGrp="1"/>
          </p:cNvSpPr>
          <p:nvPr>
            <p:ph type="sldNum" sz="quarter" idx="12"/>
          </p:nvPr>
        </p:nvSpPr>
        <p:spPr/>
        <p:txBody>
          <a:bodyPr/>
          <a:lstStyle/>
          <a:p>
            <a:fld id="{7C666288-A012-4AD7-A80E-D7645ABF0FC9}" type="slidenum">
              <a:rPr lang="en-GB" smtClean="0"/>
              <a:t>‹#›</a:t>
            </a:fld>
            <a:endParaRPr lang="en-GB"/>
          </a:p>
        </p:txBody>
      </p:sp>
    </p:spTree>
    <p:extLst>
      <p:ext uri="{BB962C8B-B14F-4D97-AF65-F5344CB8AC3E}">
        <p14:creationId xmlns:p14="http://schemas.microsoft.com/office/powerpoint/2010/main" val="1098622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3A761-A10F-4409-91D6-548EB274D4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B409A68-A9F1-44A5-8CD7-695C66FE8A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1306830-B6E1-487D-BC9D-FF492A6F72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A97A91-D772-42C6-ABAA-E94CC5EA898A}"/>
              </a:ext>
            </a:extLst>
          </p:cNvPr>
          <p:cNvSpPr>
            <a:spLocks noGrp="1"/>
          </p:cNvSpPr>
          <p:nvPr>
            <p:ph type="dt" sz="half" idx="10"/>
          </p:nvPr>
        </p:nvSpPr>
        <p:spPr/>
        <p:txBody>
          <a:bodyPr/>
          <a:lstStyle/>
          <a:p>
            <a:fld id="{3E964CEB-4A60-411D-A16D-5CB613E32459}" type="datetimeFigureOut">
              <a:rPr lang="en-GB" smtClean="0"/>
              <a:t>30/04/20</a:t>
            </a:fld>
            <a:endParaRPr lang="en-GB"/>
          </a:p>
        </p:txBody>
      </p:sp>
      <p:sp>
        <p:nvSpPr>
          <p:cNvPr id="6" name="Footer Placeholder 5">
            <a:extLst>
              <a:ext uri="{FF2B5EF4-FFF2-40B4-BE49-F238E27FC236}">
                <a16:creationId xmlns:a16="http://schemas.microsoft.com/office/drawing/2014/main" id="{978101B1-63B1-49DD-A23B-867B4EFBCFC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D89DB0-8114-4B97-8AE9-22C383AEF056}"/>
              </a:ext>
            </a:extLst>
          </p:cNvPr>
          <p:cNvSpPr>
            <a:spLocks noGrp="1"/>
          </p:cNvSpPr>
          <p:nvPr>
            <p:ph type="sldNum" sz="quarter" idx="12"/>
          </p:nvPr>
        </p:nvSpPr>
        <p:spPr/>
        <p:txBody>
          <a:bodyPr/>
          <a:lstStyle/>
          <a:p>
            <a:fld id="{7C666288-A012-4AD7-A80E-D7645ABF0FC9}" type="slidenum">
              <a:rPr lang="en-GB" smtClean="0"/>
              <a:t>‹#›</a:t>
            </a:fld>
            <a:endParaRPr lang="en-GB"/>
          </a:p>
        </p:txBody>
      </p:sp>
    </p:spTree>
    <p:extLst>
      <p:ext uri="{BB962C8B-B14F-4D97-AF65-F5344CB8AC3E}">
        <p14:creationId xmlns:p14="http://schemas.microsoft.com/office/powerpoint/2010/main" val="168185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4FCA44-41EF-4640-8615-5698297FDD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9E01BA9-6997-4F5B-8483-2290F42D41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265FDE-6EBC-4706-8566-72BD5DCD3E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964CEB-4A60-411D-A16D-5CB613E32459}" type="datetimeFigureOut">
              <a:rPr lang="en-GB" smtClean="0"/>
              <a:t>30/04/20</a:t>
            </a:fld>
            <a:endParaRPr lang="en-GB"/>
          </a:p>
        </p:txBody>
      </p:sp>
      <p:sp>
        <p:nvSpPr>
          <p:cNvPr id="5" name="Footer Placeholder 4">
            <a:extLst>
              <a:ext uri="{FF2B5EF4-FFF2-40B4-BE49-F238E27FC236}">
                <a16:creationId xmlns:a16="http://schemas.microsoft.com/office/drawing/2014/main" id="{EB500C10-0B9E-4A95-B211-A2904F8FD7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1B6B509-CF15-44D2-8D80-CD089FA1CF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666288-A012-4AD7-A80E-D7645ABF0FC9}" type="slidenum">
              <a:rPr lang="en-GB" smtClean="0"/>
              <a:t>‹#›</a:t>
            </a:fld>
            <a:endParaRPr lang="en-GB"/>
          </a:p>
        </p:txBody>
      </p:sp>
    </p:spTree>
    <p:extLst>
      <p:ext uri="{BB962C8B-B14F-4D97-AF65-F5344CB8AC3E}">
        <p14:creationId xmlns:p14="http://schemas.microsoft.com/office/powerpoint/2010/main" val="9599198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alpha val="64000"/>
          </a:schemeClr>
        </a:solidFill>
        <a:effectLst/>
      </p:bgPr>
    </p:bg>
    <p:spTree>
      <p:nvGrpSpPr>
        <p:cNvPr id="1" name=""/>
        <p:cNvGrpSpPr/>
        <p:nvPr/>
      </p:nvGrpSpPr>
      <p:grpSpPr>
        <a:xfrm>
          <a:off x="0" y="0"/>
          <a:ext cx="0" cy="0"/>
          <a:chOff x="0" y="0"/>
          <a:chExt cx="0" cy="0"/>
        </a:xfrm>
      </p:grpSpPr>
      <p:pic>
        <p:nvPicPr>
          <p:cNvPr id="141" name="thumb_Old-Vintage-Rp-Postcard-Great-Ayton-Yorkshire-Lots_1024.jpg"/>
          <p:cNvPicPr>
            <a:picLocks noChangeAspect="1"/>
          </p:cNvPicPr>
          <p:nvPr/>
        </p:nvPicPr>
        <p:blipFill>
          <a:blip r:embed="rId2"/>
          <a:stretch>
            <a:fillRect/>
          </a:stretch>
        </p:blipFill>
        <p:spPr>
          <a:xfrm>
            <a:off x="4334691" y="2952927"/>
            <a:ext cx="6379791" cy="3933920"/>
          </a:xfrm>
          <a:prstGeom prst="rect">
            <a:avLst/>
          </a:prstGeom>
          <a:ln w="12700">
            <a:miter lim="400000"/>
          </a:ln>
        </p:spPr>
      </p:pic>
      <p:sp>
        <p:nvSpPr>
          <p:cNvPr id="142" name="Shape 142"/>
          <p:cNvSpPr>
            <a:spLocks noGrp="1"/>
          </p:cNvSpPr>
          <p:nvPr>
            <p:ph type="body" sz="quarter" idx="1"/>
          </p:nvPr>
        </p:nvSpPr>
        <p:spPr>
          <a:xfrm>
            <a:off x="4367104" y="904070"/>
            <a:ext cx="6379791" cy="1125704"/>
          </a:xfrm>
          <a:prstGeom prst="rect">
            <a:avLst/>
          </a:prstGeom>
        </p:spPr>
        <p:txBody>
          <a:bodyPr>
            <a:noAutofit/>
          </a:bodyPr>
          <a:lstStyle/>
          <a:p>
            <a:r>
              <a:rPr lang="en-GB" sz="3200" b="1" dirty="0"/>
              <a:t>Our Village 1911</a:t>
            </a:r>
          </a:p>
          <a:p>
            <a:r>
              <a:rPr lang="en-GB" sz="3200" b="1" dirty="0"/>
              <a:t>A Snapshot in Time - The Census</a:t>
            </a:r>
          </a:p>
        </p:txBody>
      </p:sp>
      <p:pic>
        <p:nvPicPr>
          <p:cNvPr id="143" name="GACAP slide  PHOTO ORIGINAL.jpg"/>
          <p:cNvPicPr>
            <a:picLocks noChangeAspect="1"/>
          </p:cNvPicPr>
          <p:nvPr/>
        </p:nvPicPr>
        <p:blipFill>
          <a:blip r:embed="rId3"/>
          <a:stretch>
            <a:fillRect/>
          </a:stretch>
        </p:blipFill>
        <p:spPr>
          <a:xfrm>
            <a:off x="1505399" y="-19084"/>
            <a:ext cx="2861705" cy="6896168"/>
          </a:xfrm>
          <a:prstGeom prst="rect">
            <a:avLst/>
          </a:prstGeom>
          <a:ln w="12700">
            <a:miter lim="400000"/>
          </a:ln>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GBC_1911_RG78_01698_0121-TOTAL.jpg"/>
          <p:cNvPicPr>
            <a:picLocks noChangeAspect="1"/>
          </p:cNvPicPr>
          <p:nvPr/>
        </p:nvPicPr>
        <p:blipFill>
          <a:blip r:embed="rId2"/>
          <a:stretch>
            <a:fillRect/>
          </a:stretch>
        </p:blipFill>
        <p:spPr>
          <a:xfrm>
            <a:off x="774824" y="0"/>
            <a:ext cx="10642356" cy="6858000"/>
          </a:xfrm>
          <a:prstGeom prst="rect">
            <a:avLst/>
          </a:prstGeom>
          <a:ln w="12700">
            <a:miter lim="400000"/>
          </a:ln>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Untitled-1 (dragged) 2.jpg"/>
          <p:cNvPicPr>
            <a:picLocks noChangeAspect="1"/>
          </p:cNvPicPr>
          <p:nvPr/>
        </p:nvPicPr>
        <p:blipFill>
          <a:blip r:embed="rId2"/>
          <a:stretch>
            <a:fillRect/>
          </a:stretch>
        </p:blipFill>
        <p:spPr>
          <a:xfrm>
            <a:off x="179079" y="0"/>
            <a:ext cx="11629562" cy="6858000"/>
          </a:xfrm>
          <a:prstGeom prst="rect">
            <a:avLst/>
          </a:prstGeom>
          <a:ln w="12700">
            <a:miter lim="400000"/>
          </a:ln>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Screen Shot 2020-02-24 at 16.38.52.png"/>
          <p:cNvPicPr>
            <a:picLocks noChangeAspect="1"/>
          </p:cNvPicPr>
          <p:nvPr/>
        </p:nvPicPr>
        <p:blipFill>
          <a:blip r:embed="rId2"/>
          <a:stretch>
            <a:fillRect/>
          </a:stretch>
        </p:blipFill>
        <p:spPr>
          <a:xfrm>
            <a:off x="1491917" y="414251"/>
            <a:ext cx="5166656" cy="3418186"/>
          </a:xfrm>
          <a:prstGeom prst="rect">
            <a:avLst/>
          </a:prstGeom>
          <a:ln w="12700">
            <a:miter lim="400000"/>
          </a:ln>
        </p:spPr>
      </p:pic>
      <p:pic>
        <p:nvPicPr>
          <p:cNvPr id="188" name="Screen Shot 2020-02-24 at 16.45.11.png"/>
          <p:cNvPicPr>
            <a:picLocks noChangeAspect="1"/>
          </p:cNvPicPr>
          <p:nvPr/>
        </p:nvPicPr>
        <p:blipFill>
          <a:blip r:embed="rId3"/>
          <a:stretch>
            <a:fillRect/>
          </a:stretch>
        </p:blipFill>
        <p:spPr>
          <a:xfrm>
            <a:off x="6331247" y="2673503"/>
            <a:ext cx="3881566" cy="3988829"/>
          </a:xfrm>
          <a:prstGeom prst="rect">
            <a:avLst/>
          </a:prstGeom>
          <a:ln w="12700">
            <a:miter lim="400000"/>
          </a:ln>
        </p:spPr>
      </p:pic>
      <p:sp>
        <p:nvSpPr>
          <p:cNvPr id="189" name="Shape 189"/>
          <p:cNvSpPr/>
          <p:nvPr/>
        </p:nvSpPr>
        <p:spPr>
          <a:xfrm>
            <a:off x="7133444" y="444334"/>
            <a:ext cx="3079369" cy="105702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r>
              <a:rPr sz="3200" dirty="0"/>
              <a:t>A Hollerith Punch </a:t>
            </a:r>
          </a:p>
          <a:p>
            <a:r>
              <a:rPr sz="3200" dirty="0"/>
              <a:t>Card Machine</a:t>
            </a:r>
          </a:p>
        </p:txBody>
      </p:sp>
      <p:sp>
        <p:nvSpPr>
          <p:cNvPr id="190" name="Shape 190"/>
          <p:cNvSpPr/>
          <p:nvPr/>
        </p:nvSpPr>
        <p:spPr>
          <a:xfrm>
            <a:off x="1979187" y="4293232"/>
            <a:ext cx="3705951" cy="50302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r>
              <a:rPr sz="2800" dirty="0"/>
              <a:t>Examples of Punch Cards</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2" name="Table 192"/>
          <p:cNvGraphicFramePr/>
          <p:nvPr>
            <p:extLst>
              <p:ext uri="{D42A27DB-BD31-4B8C-83A1-F6EECF244321}">
                <p14:modId xmlns:p14="http://schemas.microsoft.com/office/powerpoint/2010/main" val="2355122402"/>
              </p:ext>
            </p:extLst>
          </p:nvPr>
        </p:nvGraphicFramePr>
        <p:xfrm>
          <a:off x="930442" y="790073"/>
          <a:ext cx="10090484" cy="5277853"/>
        </p:xfrm>
        <a:graphic>
          <a:graphicData uri="http://schemas.openxmlformats.org/drawingml/2006/table">
            <a:tbl>
              <a:tblPr firstCol="1" bandRow="1"/>
              <a:tblGrid>
                <a:gridCol w="1457562">
                  <a:extLst>
                    <a:ext uri="{9D8B030D-6E8A-4147-A177-3AD203B41FA5}">
                      <a16:colId xmlns:a16="http://schemas.microsoft.com/office/drawing/2014/main" val="20000"/>
                    </a:ext>
                  </a:extLst>
                </a:gridCol>
                <a:gridCol w="1094170">
                  <a:extLst>
                    <a:ext uri="{9D8B030D-6E8A-4147-A177-3AD203B41FA5}">
                      <a16:colId xmlns:a16="http://schemas.microsoft.com/office/drawing/2014/main" val="20001"/>
                    </a:ext>
                  </a:extLst>
                </a:gridCol>
                <a:gridCol w="1388241">
                  <a:extLst>
                    <a:ext uri="{9D8B030D-6E8A-4147-A177-3AD203B41FA5}">
                      <a16:colId xmlns:a16="http://schemas.microsoft.com/office/drawing/2014/main" val="20002"/>
                    </a:ext>
                  </a:extLst>
                </a:gridCol>
                <a:gridCol w="1117720">
                  <a:extLst>
                    <a:ext uri="{9D8B030D-6E8A-4147-A177-3AD203B41FA5}">
                      <a16:colId xmlns:a16="http://schemas.microsoft.com/office/drawing/2014/main" val="20003"/>
                    </a:ext>
                  </a:extLst>
                </a:gridCol>
                <a:gridCol w="1135144">
                  <a:extLst>
                    <a:ext uri="{9D8B030D-6E8A-4147-A177-3AD203B41FA5}">
                      <a16:colId xmlns:a16="http://schemas.microsoft.com/office/drawing/2014/main" val="20004"/>
                    </a:ext>
                  </a:extLst>
                </a:gridCol>
                <a:gridCol w="713767">
                  <a:extLst>
                    <a:ext uri="{9D8B030D-6E8A-4147-A177-3AD203B41FA5}">
                      <a16:colId xmlns:a16="http://schemas.microsoft.com/office/drawing/2014/main" val="20005"/>
                    </a:ext>
                  </a:extLst>
                </a:gridCol>
                <a:gridCol w="945392">
                  <a:extLst>
                    <a:ext uri="{9D8B030D-6E8A-4147-A177-3AD203B41FA5}">
                      <a16:colId xmlns:a16="http://schemas.microsoft.com/office/drawing/2014/main" val="20006"/>
                    </a:ext>
                  </a:extLst>
                </a:gridCol>
                <a:gridCol w="1114243">
                  <a:extLst>
                    <a:ext uri="{9D8B030D-6E8A-4147-A177-3AD203B41FA5}">
                      <a16:colId xmlns:a16="http://schemas.microsoft.com/office/drawing/2014/main" val="20007"/>
                    </a:ext>
                  </a:extLst>
                </a:gridCol>
                <a:gridCol w="1124245">
                  <a:extLst>
                    <a:ext uri="{9D8B030D-6E8A-4147-A177-3AD203B41FA5}">
                      <a16:colId xmlns:a16="http://schemas.microsoft.com/office/drawing/2014/main" val="20008"/>
                    </a:ext>
                  </a:extLst>
                </a:gridCol>
              </a:tblGrid>
              <a:tr h="522125">
                <a:tc gridSpan="9">
                  <a:txBody>
                    <a:bodyPr/>
                    <a:lstStyle/>
                    <a:p>
                      <a:pPr defTabSz="457200">
                        <a:spcBef>
                          <a:spcPts val="600"/>
                        </a:spcBef>
                        <a:defRPr b="0">
                          <a:solidFill>
                            <a:srgbClr val="000000"/>
                          </a:solidFill>
                        </a:defRPr>
                      </a:pPr>
                      <a:r>
                        <a:rPr sz="1300" b="1" dirty="0">
                          <a:latin typeface="Arial"/>
                          <a:ea typeface="Arial"/>
                          <a:cs typeface="Arial"/>
                          <a:sym typeface="Arial"/>
                        </a:rPr>
                        <a:t>Great Ayton Census 1911 Totals</a:t>
                      </a:r>
                    </a:p>
                  </a:txBody>
                  <a:tcPr marL="35719" marR="35719" marT="35719" marB="35719" anchor="ctr" horzOverflow="overflow">
                    <a:lnL/>
                    <a:lnR/>
                    <a:lnT/>
                    <a:lnB w="4445">
                      <a:solidFill>
                        <a:srgbClr val="000000"/>
                      </a:solidFill>
                      <a:miter lim="400000"/>
                    </a:lnB>
                    <a:solidFill>
                      <a:srgbClr val="000000">
                        <a:alpha val="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755255">
                <a:tc>
                  <a:txBody>
                    <a:bodyPr/>
                    <a:lstStyle/>
                    <a:p>
                      <a:pPr defTabSz="457200">
                        <a:defRPr b="0">
                          <a:solidFill>
                            <a:srgbClr val="000000"/>
                          </a:solidFill>
                        </a:defRPr>
                      </a:pPr>
                      <a:r>
                        <a:rPr sz="1300" b="1">
                          <a:latin typeface="Arial"/>
                          <a:ea typeface="Arial"/>
                          <a:cs typeface="Arial"/>
                          <a:sym typeface="Arial"/>
                        </a:rPr>
                        <a:t>Enumerator</a:t>
                      </a:r>
                    </a:p>
                  </a:txBody>
                  <a:tcPr marL="35719" marR="35719" marT="35719" marB="35719"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defTabSz="457200"/>
                      <a:r>
                        <a:rPr sz="1300" b="1">
                          <a:latin typeface="Arial"/>
                          <a:ea typeface="Arial"/>
                          <a:cs typeface="Arial"/>
                          <a:sym typeface="Arial"/>
                        </a:rPr>
                        <a:t>Inhabited Dwellings</a:t>
                      </a:r>
                    </a:p>
                  </a:txBody>
                  <a:tcPr marL="35719" marR="35719" marT="35719" marB="35719"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r>
                        <a:rPr sz="1300" b="1">
                          <a:latin typeface="Arial"/>
                          <a:ea typeface="Arial"/>
                          <a:cs typeface="Arial"/>
                          <a:sym typeface="Arial"/>
                        </a:rPr>
                        <a:t>Uninhabited Dwellings</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r>
                        <a:rPr sz="1300" b="1">
                          <a:latin typeface="Arial"/>
                          <a:ea typeface="Arial"/>
                          <a:cs typeface="Arial"/>
                          <a:sym typeface="Arial"/>
                        </a:rPr>
                        <a:t>Dwellings being Built</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r>
                        <a:rPr sz="1300" b="1">
                          <a:latin typeface="Arial"/>
                          <a:ea typeface="Arial"/>
                          <a:cs typeface="Arial"/>
                          <a:sym typeface="Arial"/>
                        </a:rPr>
                        <a:t>Buildings not used as Dwellings</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r>
                        <a:rPr sz="1300" b="1">
                          <a:latin typeface="Arial"/>
                          <a:ea typeface="Arial"/>
                          <a:cs typeface="Arial"/>
                          <a:sym typeface="Arial"/>
                        </a:rPr>
                        <a:t>Males</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r>
                        <a:rPr sz="1300" b="1" dirty="0">
                          <a:latin typeface="Arial"/>
                          <a:ea typeface="Arial"/>
                          <a:cs typeface="Arial"/>
                          <a:sym typeface="Arial"/>
                        </a:rPr>
                        <a:t>Females</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r>
                        <a:rPr sz="1300" b="1">
                          <a:latin typeface="Arial"/>
                          <a:ea typeface="Arial"/>
                          <a:cs typeface="Arial"/>
                          <a:sym typeface="Arial"/>
                        </a:rPr>
                        <a:t>Total No. of Persons</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r>
                        <a:rPr sz="1300" b="1">
                          <a:latin typeface="Arial"/>
                          <a:ea typeface="Arial"/>
                          <a:cs typeface="Arial"/>
                          <a:sym typeface="Arial"/>
                        </a:rPr>
                        <a:t>Average No. of People per Dwelling</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1"/>
                  </a:ext>
                </a:extLst>
              </a:tr>
              <a:tr h="445506">
                <a:tc>
                  <a:txBody>
                    <a:bodyPr/>
                    <a:lstStyle/>
                    <a:p>
                      <a:pPr algn="l" defTabSz="457200">
                        <a:defRPr b="0">
                          <a:solidFill>
                            <a:srgbClr val="000000"/>
                          </a:solidFill>
                        </a:defRPr>
                      </a:pPr>
                      <a:r>
                        <a:rPr sz="1300" b="1">
                          <a:latin typeface="Arial"/>
                          <a:ea typeface="Arial"/>
                          <a:cs typeface="Arial"/>
                          <a:sym typeface="Arial"/>
                        </a:rPr>
                        <a:t>Pearson</a:t>
                      </a:r>
                    </a:p>
                  </a:txBody>
                  <a:tcPr marL="35719" marR="35719" marT="35719" marB="35719"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300">
                          <a:latin typeface="Arial"/>
                          <a:ea typeface="Arial"/>
                          <a:cs typeface="Arial"/>
                          <a:sym typeface="Arial"/>
                        </a:rPr>
                        <a:t>285</a:t>
                      </a:r>
                    </a:p>
                  </a:txBody>
                  <a:tcPr marL="35719" marR="35719" marT="35719" marB="35719"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300">
                          <a:latin typeface="Arial"/>
                          <a:ea typeface="Arial"/>
                          <a:cs typeface="Arial"/>
                          <a:sym typeface="Arial"/>
                        </a:rPr>
                        <a:t>8</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300">
                          <a:latin typeface="Arial"/>
                          <a:ea typeface="Arial"/>
                          <a:cs typeface="Arial"/>
                          <a:sym typeface="Arial"/>
                        </a:rPr>
                        <a:t>8</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300">
                          <a:latin typeface="Arial"/>
                          <a:ea typeface="Arial"/>
                          <a:cs typeface="Arial"/>
                          <a:sym typeface="Arial"/>
                        </a:rPr>
                        <a:t>18</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300">
                          <a:latin typeface="Arial"/>
                          <a:ea typeface="Arial"/>
                          <a:cs typeface="Arial"/>
                          <a:sym typeface="Arial"/>
                        </a:rPr>
                        <a:t>601</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300">
                          <a:latin typeface="Arial"/>
                          <a:ea typeface="Arial"/>
                          <a:cs typeface="Arial"/>
                          <a:sym typeface="Arial"/>
                        </a:rPr>
                        <a:t>591</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300">
                          <a:latin typeface="Arial"/>
                          <a:ea typeface="Arial"/>
                          <a:cs typeface="Arial"/>
                          <a:sym typeface="Arial"/>
                        </a:rPr>
                        <a:t>1192</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300">
                          <a:latin typeface="Arial"/>
                          <a:ea typeface="Arial"/>
                          <a:cs typeface="Arial"/>
                          <a:sym typeface="Arial"/>
                        </a:rPr>
                        <a:t>4.2</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2"/>
                  </a:ext>
                </a:extLst>
              </a:tr>
              <a:tr h="445506">
                <a:tc>
                  <a:txBody>
                    <a:bodyPr/>
                    <a:lstStyle/>
                    <a:p>
                      <a:pPr algn="l" defTabSz="457200">
                        <a:defRPr b="0">
                          <a:solidFill>
                            <a:srgbClr val="000000"/>
                          </a:solidFill>
                        </a:defRPr>
                      </a:pPr>
                      <a:r>
                        <a:rPr sz="1300" b="1">
                          <a:latin typeface="Arial"/>
                          <a:ea typeface="Arial"/>
                          <a:cs typeface="Arial"/>
                          <a:sym typeface="Arial"/>
                        </a:rPr>
                        <a:t>Bradley</a:t>
                      </a:r>
                    </a:p>
                  </a:txBody>
                  <a:tcPr marL="35719" marR="35719" marT="35719" marB="35719"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300">
                          <a:latin typeface="Arial"/>
                          <a:ea typeface="Arial"/>
                          <a:cs typeface="Arial"/>
                          <a:sym typeface="Arial"/>
                        </a:rPr>
                        <a:t>107</a:t>
                      </a:r>
                    </a:p>
                  </a:txBody>
                  <a:tcPr marL="35719" marR="35719" marT="35719" marB="35719"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300">
                          <a:latin typeface="Arial"/>
                          <a:ea typeface="Arial"/>
                          <a:cs typeface="Arial"/>
                          <a:sym typeface="Arial"/>
                        </a:rPr>
                        <a:t>21</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300">
                          <a:latin typeface="Arial"/>
                          <a:ea typeface="Arial"/>
                          <a:cs typeface="Arial"/>
                          <a:sym typeface="Arial"/>
                        </a:rPr>
                        <a:t>0</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300">
                          <a:latin typeface="Arial"/>
                          <a:ea typeface="Arial"/>
                          <a:cs typeface="Arial"/>
                          <a:sym typeface="Arial"/>
                        </a:rPr>
                        <a:t>14</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300">
                          <a:latin typeface="Arial"/>
                          <a:ea typeface="Arial"/>
                          <a:cs typeface="Arial"/>
                          <a:sym typeface="Arial"/>
                        </a:rPr>
                        <a:t>225</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300">
                          <a:latin typeface="Arial"/>
                          <a:ea typeface="Arial"/>
                          <a:cs typeface="Arial"/>
                          <a:sym typeface="Arial"/>
                        </a:rPr>
                        <a:t>258</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300">
                          <a:latin typeface="Arial"/>
                          <a:ea typeface="Arial"/>
                          <a:cs typeface="Arial"/>
                          <a:sym typeface="Arial"/>
                        </a:rPr>
                        <a:t>483</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300">
                          <a:latin typeface="Arial"/>
                          <a:ea typeface="Arial"/>
                          <a:cs typeface="Arial"/>
                          <a:sym typeface="Arial"/>
                        </a:rPr>
                        <a:t>4.5</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3"/>
                  </a:ext>
                </a:extLst>
              </a:tr>
              <a:tr h="445506">
                <a:tc>
                  <a:txBody>
                    <a:bodyPr/>
                    <a:lstStyle/>
                    <a:p>
                      <a:pPr algn="l" defTabSz="457200">
                        <a:defRPr b="0">
                          <a:solidFill>
                            <a:srgbClr val="000000"/>
                          </a:solidFill>
                        </a:defRPr>
                      </a:pPr>
                      <a:r>
                        <a:rPr sz="1300" b="1">
                          <a:latin typeface="Arial"/>
                          <a:ea typeface="Arial"/>
                          <a:cs typeface="Arial"/>
                          <a:sym typeface="Arial"/>
                        </a:rPr>
                        <a:t>Shepherd</a:t>
                      </a:r>
                    </a:p>
                  </a:txBody>
                  <a:tcPr marL="35719" marR="35719" marT="35719" marB="35719"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300">
                          <a:latin typeface="Arial"/>
                          <a:ea typeface="Arial"/>
                          <a:cs typeface="Arial"/>
                          <a:sym typeface="Arial"/>
                        </a:rPr>
                        <a:t>103</a:t>
                      </a:r>
                    </a:p>
                  </a:txBody>
                  <a:tcPr marL="35719" marR="35719" marT="35719" marB="35719"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300">
                          <a:latin typeface="Arial"/>
                          <a:ea typeface="Arial"/>
                          <a:cs typeface="Arial"/>
                          <a:sym typeface="Arial"/>
                        </a:rPr>
                        <a:t>8</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300">
                          <a:latin typeface="Arial"/>
                          <a:ea typeface="Arial"/>
                          <a:cs typeface="Arial"/>
                          <a:sym typeface="Arial"/>
                        </a:rPr>
                        <a:t>7</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300">
                          <a:latin typeface="Arial"/>
                          <a:ea typeface="Arial"/>
                          <a:cs typeface="Arial"/>
                          <a:sym typeface="Arial"/>
                        </a:rPr>
                        <a:t>10</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300">
                          <a:latin typeface="Arial"/>
                          <a:ea typeface="Arial"/>
                          <a:cs typeface="Arial"/>
                          <a:sym typeface="Arial"/>
                        </a:rPr>
                        <a:t>245</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300">
                          <a:latin typeface="Arial"/>
                          <a:ea typeface="Arial"/>
                          <a:cs typeface="Arial"/>
                          <a:sym typeface="Arial"/>
                        </a:rPr>
                        <a:t>259</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300">
                          <a:latin typeface="Arial"/>
                          <a:ea typeface="Arial"/>
                          <a:cs typeface="Arial"/>
                          <a:sym typeface="Arial"/>
                        </a:rPr>
                        <a:t>504</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300">
                          <a:latin typeface="Arial"/>
                          <a:ea typeface="Arial"/>
                          <a:cs typeface="Arial"/>
                          <a:sym typeface="Arial"/>
                        </a:rPr>
                        <a:t>4.9</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4"/>
                  </a:ext>
                </a:extLst>
              </a:tr>
              <a:tr h="445506">
                <a:tc>
                  <a:txBody>
                    <a:bodyPr/>
                    <a:lstStyle/>
                    <a:p>
                      <a:pPr algn="l" defTabSz="457200">
                        <a:defRPr>
                          <a:solidFill>
                            <a:srgbClr val="000000"/>
                          </a:solidFill>
                          <a:latin typeface="Arial"/>
                          <a:ea typeface="Arial"/>
                          <a:cs typeface="Arial"/>
                          <a:sym typeface="Arial"/>
                        </a:defRPr>
                      </a:pPr>
                      <a:endParaRPr sz="1300"/>
                    </a:p>
                  </a:txBody>
                  <a:tcPr marL="35719" marR="35719" marT="35719" marB="35719"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300" b="1">
                          <a:latin typeface="Arial"/>
                          <a:ea typeface="Arial"/>
                          <a:cs typeface="Arial"/>
                          <a:sym typeface="Arial"/>
                        </a:rPr>
                        <a:t>495</a:t>
                      </a:r>
                    </a:p>
                  </a:txBody>
                  <a:tcPr marL="35719" marR="35719" marT="35719" marB="35719"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300" b="1">
                          <a:latin typeface="Arial"/>
                          <a:ea typeface="Arial"/>
                          <a:cs typeface="Arial"/>
                          <a:sym typeface="Arial"/>
                        </a:rPr>
                        <a:t>37</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300" b="1">
                          <a:latin typeface="Arial"/>
                          <a:ea typeface="Arial"/>
                          <a:cs typeface="Arial"/>
                          <a:sym typeface="Arial"/>
                        </a:rPr>
                        <a:t>15</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300" b="1">
                          <a:latin typeface="Arial"/>
                          <a:ea typeface="Arial"/>
                          <a:cs typeface="Arial"/>
                          <a:sym typeface="Arial"/>
                        </a:rPr>
                        <a:t>42</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300" b="1">
                          <a:latin typeface="Arial"/>
                          <a:ea typeface="Arial"/>
                          <a:cs typeface="Arial"/>
                          <a:sym typeface="Arial"/>
                        </a:rPr>
                        <a:t>1071</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300" b="1">
                          <a:latin typeface="Arial"/>
                          <a:ea typeface="Arial"/>
                          <a:cs typeface="Arial"/>
                          <a:sym typeface="Arial"/>
                        </a:rPr>
                        <a:t>1108</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300" b="1">
                          <a:latin typeface="Arial"/>
                          <a:ea typeface="Arial"/>
                          <a:cs typeface="Arial"/>
                          <a:sym typeface="Arial"/>
                        </a:rPr>
                        <a:t>2179</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300" b="1">
                          <a:latin typeface="Arial"/>
                          <a:ea typeface="Arial"/>
                          <a:cs typeface="Arial"/>
                          <a:sym typeface="Arial"/>
                        </a:rPr>
                        <a:t>4.4</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5"/>
                  </a:ext>
                </a:extLst>
              </a:tr>
              <a:tr h="772943">
                <a:tc>
                  <a:txBody>
                    <a:bodyPr/>
                    <a:lstStyle/>
                    <a:p>
                      <a:pPr algn="l" defTabSz="457200">
                        <a:defRPr b="0">
                          <a:solidFill>
                            <a:srgbClr val="000000"/>
                          </a:solidFill>
                        </a:defRPr>
                      </a:pPr>
                      <a:r>
                        <a:rPr sz="1300" b="1">
                          <a:latin typeface="Arial"/>
                          <a:ea typeface="Arial"/>
                          <a:cs typeface="Arial"/>
                          <a:sym typeface="Arial"/>
                        </a:rPr>
                        <a:t>Friends School</a:t>
                      </a:r>
                    </a:p>
                  </a:txBody>
                  <a:tcPr marL="35719" marR="35719" marT="35719" marB="35719"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a:latin typeface="Arial"/>
                          <a:ea typeface="Arial"/>
                          <a:cs typeface="Arial"/>
                          <a:sym typeface="Arial"/>
                        </a:defRPr>
                      </a:pPr>
                      <a:endParaRPr sz="1300"/>
                    </a:p>
                  </a:txBody>
                  <a:tcPr marL="35719" marR="35719" marT="35719" marB="35719"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a:latin typeface="Arial"/>
                          <a:ea typeface="Arial"/>
                          <a:cs typeface="Arial"/>
                          <a:sym typeface="Arial"/>
                        </a:defRPr>
                      </a:pPr>
                      <a:endParaRPr sz="1300"/>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a:latin typeface="Arial"/>
                          <a:ea typeface="Arial"/>
                          <a:cs typeface="Arial"/>
                          <a:sym typeface="Arial"/>
                        </a:defRPr>
                      </a:pPr>
                      <a:endParaRPr sz="1300"/>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a:latin typeface="Arial"/>
                          <a:ea typeface="Arial"/>
                          <a:cs typeface="Arial"/>
                          <a:sym typeface="Arial"/>
                        </a:defRPr>
                      </a:pPr>
                      <a:endParaRPr sz="1300"/>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300">
                          <a:latin typeface="Arial"/>
                          <a:ea typeface="Arial"/>
                          <a:cs typeface="Arial"/>
                          <a:sym typeface="Arial"/>
                        </a:rPr>
                        <a:t>70</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300">
                          <a:latin typeface="Arial"/>
                          <a:ea typeface="Arial"/>
                          <a:cs typeface="Arial"/>
                          <a:sym typeface="Arial"/>
                        </a:rPr>
                        <a:t>70</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300">
                          <a:latin typeface="Arial"/>
                          <a:ea typeface="Arial"/>
                          <a:cs typeface="Arial"/>
                          <a:sym typeface="Arial"/>
                        </a:rPr>
                        <a:t>140</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a:latin typeface="Arial"/>
                          <a:ea typeface="Arial"/>
                          <a:cs typeface="Arial"/>
                          <a:sym typeface="Arial"/>
                        </a:defRPr>
                      </a:pPr>
                      <a:endParaRPr sz="1300"/>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6"/>
                  </a:ext>
                </a:extLst>
              </a:tr>
              <a:tr h="445506">
                <a:tc>
                  <a:txBody>
                    <a:bodyPr/>
                    <a:lstStyle/>
                    <a:p>
                      <a:pPr algn="l" defTabSz="457200">
                        <a:defRPr b="0">
                          <a:solidFill>
                            <a:srgbClr val="000000"/>
                          </a:solidFill>
                        </a:defRPr>
                      </a:pPr>
                      <a:r>
                        <a:rPr sz="1300" b="1">
                          <a:latin typeface="Arial"/>
                          <a:ea typeface="Arial"/>
                          <a:cs typeface="Arial"/>
                          <a:sym typeface="Arial"/>
                        </a:rPr>
                        <a:t>Total</a:t>
                      </a:r>
                    </a:p>
                  </a:txBody>
                  <a:tcPr marL="35719" marR="35719" marT="35719" marB="35719"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a:latin typeface="Arial"/>
                          <a:ea typeface="Arial"/>
                          <a:cs typeface="Arial"/>
                          <a:sym typeface="Arial"/>
                        </a:defRPr>
                      </a:pPr>
                      <a:endParaRPr sz="1300"/>
                    </a:p>
                  </a:txBody>
                  <a:tcPr marL="35719" marR="35719" marT="35719" marB="35719"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a:latin typeface="Arial"/>
                          <a:ea typeface="Arial"/>
                          <a:cs typeface="Arial"/>
                          <a:sym typeface="Arial"/>
                        </a:defRPr>
                      </a:pPr>
                      <a:endParaRPr sz="1300"/>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a:latin typeface="Arial"/>
                          <a:ea typeface="Arial"/>
                          <a:cs typeface="Arial"/>
                          <a:sym typeface="Arial"/>
                        </a:defRPr>
                      </a:pPr>
                      <a:endParaRPr sz="1300"/>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a:latin typeface="Arial"/>
                          <a:ea typeface="Arial"/>
                          <a:cs typeface="Arial"/>
                          <a:sym typeface="Arial"/>
                        </a:defRPr>
                      </a:pPr>
                      <a:endParaRPr sz="1300"/>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300" b="1">
                          <a:latin typeface="Arial"/>
                          <a:ea typeface="Arial"/>
                          <a:cs typeface="Arial"/>
                          <a:sym typeface="Arial"/>
                        </a:rPr>
                        <a:t>1141</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300" b="1">
                          <a:latin typeface="Arial"/>
                          <a:ea typeface="Arial"/>
                          <a:cs typeface="Arial"/>
                          <a:sym typeface="Arial"/>
                        </a:rPr>
                        <a:t>1178</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300" b="1">
                          <a:latin typeface="Arial"/>
                          <a:ea typeface="Arial"/>
                          <a:cs typeface="Arial"/>
                          <a:sym typeface="Arial"/>
                        </a:rPr>
                        <a:t>2319</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a:latin typeface="Arial"/>
                          <a:ea typeface="Arial"/>
                          <a:cs typeface="Arial"/>
                          <a:sym typeface="Arial"/>
                        </a:defRPr>
                      </a:pPr>
                      <a:endParaRPr sz="1300" dirty="0"/>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7"/>
                  </a:ext>
                </a:extLst>
              </a:tr>
            </a:tbl>
          </a:graphicData>
        </a:graphic>
      </p:graphicFrame>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94" name="Table 194"/>
          <p:cNvGraphicFramePr/>
          <p:nvPr>
            <p:extLst>
              <p:ext uri="{D42A27DB-BD31-4B8C-83A1-F6EECF244321}">
                <p14:modId xmlns:p14="http://schemas.microsoft.com/office/powerpoint/2010/main" val="603544502"/>
              </p:ext>
            </p:extLst>
          </p:nvPr>
        </p:nvGraphicFramePr>
        <p:xfrm>
          <a:off x="1620254" y="597568"/>
          <a:ext cx="8662734" cy="5662863"/>
        </p:xfrm>
        <a:graphic>
          <a:graphicData uri="http://schemas.openxmlformats.org/drawingml/2006/table">
            <a:tbl>
              <a:tblPr firstRow="1" firstCol="1"/>
              <a:tblGrid>
                <a:gridCol w="1443789">
                  <a:extLst>
                    <a:ext uri="{9D8B030D-6E8A-4147-A177-3AD203B41FA5}">
                      <a16:colId xmlns:a16="http://schemas.microsoft.com/office/drawing/2014/main" val="20000"/>
                    </a:ext>
                  </a:extLst>
                </a:gridCol>
                <a:gridCol w="1443789">
                  <a:extLst>
                    <a:ext uri="{9D8B030D-6E8A-4147-A177-3AD203B41FA5}">
                      <a16:colId xmlns:a16="http://schemas.microsoft.com/office/drawing/2014/main" val="20001"/>
                    </a:ext>
                  </a:extLst>
                </a:gridCol>
                <a:gridCol w="1443789">
                  <a:extLst>
                    <a:ext uri="{9D8B030D-6E8A-4147-A177-3AD203B41FA5}">
                      <a16:colId xmlns:a16="http://schemas.microsoft.com/office/drawing/2014/main" val="20002"/>
                    </a:ext>
                  </a:extLst>
                </a:gridCol>
                <a:gridCol w="1443789">
                  <a:extLst>
                    <a:ext uri="{9D8B030D-6E8A-4147-A177-3AD203B41FA5}">
                      <a16:colId xmlns:a16="http://schemas.microsoft.com/office/drawing/2014/main" val="20003"/>
                    </a:ext>
                  </a:extLst>
                </a:gridCol>
                <a:gridCol w="1443789">
                  <a:extLst>
                    <a:ext uri="{9D8B030D-6E8A-4147-A177-3AD203B41FA5}">
                      <a16:colId xmlns:a16="http://schemas.microsoft.com/office/drawing/2014/main" val="20004"/>
                    </a:ext>
                  </a:extLst>
                </a:gridCol>
                <a:gridCol w="1443789">
                  <a:extLst>
                    <a:ext uri="{9D8B030D-6E8A-4147-A177-3AD203B41FA5}">
                      <a16:colId xmlns:a16="http://schemas.microsoft.com/office/drawing/2014/main" val="20005"/>
                    </a:ext>
                  </a:extLst>
                </a:gridCol>
              </a:tblGrid>
              <a:tr h="360735">
                <a:tc gridSpan="6">
                  <a:txBody>
                    <a:bodyPr/>
                    <a:lstStyle/>
                    <a:p>
                      <a:pPr defTabSz="457200">
                        <a:spcBef>
                          <a:spcPts val="600"/>
                        </a:spcBef>
                        <a:defRPr b="0">
                          <a:solidFill>
                            <a:srgbClr val="000000"/>
                          </a:solidFill>
                        </a:defRPr>
                      </a:pPr>
                      <a:r>
                        <a:rPr sz="800">
                          <a:sym typeface="Helvetica"/>
                        </a:rPr>
                        <a:t>Table 1</a:t>
                      </a:r>
                    </a:p>
                  </a:txBody>
                  <a:tcPr marL="35719" marR="35719" marT="35719" marB="35719" anchor="ctr" horzOverflow="overflow">
                    <a:lnL/>
                    <a:lnR/>
                    <a:lnT/>
                    <a:lnB w="4445">
                      <a:solidFill>
                        <a:srgbClr val="000000"/>
                      </a:solidFill>
                      <a:miter lim="400000"/>
                    </a:lnB>
                    <a:solidFill>
                      <a:srgbClr val="000000">
                        <a:alpha val="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42820">
                <a:tc>
                  <a:txBody>
                    <a:bodyPr/>
                    <a:lstStyle/>
                    <a:p>
                      <a:pPr defTabSz="457200">
                        <a:defRPr b="0">
                          <a:solidFill>
                            <a:srgbClr val="000000"/>
                          </a:solidFill>
                        </a:defRPr>
                      </a:pPr>
                      <a:r>
                        <a:rPr sz="1000" b="1">
                          <a:sym typeface="Helvetica"/>
                        </a:rPr>
                        <a:t>Year</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defTabSz="457200"/>
                      <a:r>
                        <a:rPr sz="1000" b="1">
                          <a:latin typeface="Helvetica"/>
                          <a:ea typeface="Helvetica"/>
                          <a:cs typeface="Helvetica"/>
                          <a:sym typeface="Helvetica"/>
                        </a:rPr>
                        <a:t>Great Ayton Population</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defTabSz="457200"/>
                      <a:r>
                        <a:rPr sz="1000" b="1">
                          <a:latin typeface="Helvetica"/>
                          <a:ea typeface="Helvetica"/>
                          <a:cs typeface="Helvetica"/>
                          <a:sym typeface="Helvetica"/>
                        </a:rPr>
                        <a:t>Percentage Increase</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defTabSz="457200"/>
                      <a:r>
                        <a:rPr sz="1000" b="1">
                          <a:latin typeface="Helvetica"/>
                          <a:ea typeface="Helvetica"/>
                          <a:cs typeface="Helvetica"/>
                          <a:sym typeface="Helvetica"/>
                        </a:rPr>
                        <a:t>Year</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defTabSz="457200"/>
                      <a:r>
                        <a:rPr sz="1000" b="1">
                          <a:latin typeface="Helvetica"/>
                          <a:ea typeface="Helvetica"/>
                          <a:cs typeface="Helvetica"/>
                          <a:sym typeface="Helvetica"/>
                        </a:rPr>
                        <a:t>UK Population</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defTabSz="457200"/>
                      <a:r>
                        <a:rPr sz="1000" b="1">
                          <a:latin typeface="Helvetica"/>
                          <a:ea typeface="Helvetica"/>
                          <a:cs typeface="Helvetica"/>
                          <a:sym typeface="Helvetica"/>
                        </a:rPr>
                        <a:t>Percentage Increase</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extLst>
                  <a:ext uri="{0D108BD9-81ED-4DB2-BD59-A6C34878D82A}">
                    <a16:rowId xmlns:a16="http://schemas.microsoft.com/office/drawing/2014/main" val="10001"/>
                  </a:ext>
                </a:extLst>
              </a:tr>
              <a:tr h="322944">
                <a:tc>
                  <a:txBody>
                    <a:bodyPr/>
                    <a:lstStyle/>
                    <a:p>
                      <a:pPr algn="r" defTabSz="457200">
                        <a:defRPr b="0">
                          <a:solidFill>
                            <a:srgbClr val="000000"/>
                          </a:solidFill>
                        </a:defRPr>
                      </a:pPr>
                      <a:r>
                        <a:rPr sz="1000" b="1">
                          <a:latin typeface="Arial"/>
                          <a:ea typeface="Arial"/>
                          <a:cs typeface="Arial"/>
                          <a:sym typeface="Arial"/>
                        </a:rPr>
                        <a:t>1801</a:t>
                      </a:r>
                    </a:p>
                  </a:txBody>
                  <a:tcPr marL="35719" marR="35719" marT="35719" marB="35719" horzOverflow="overflow">
                    <a:lnL w="4445">
                      <a:solidFill>
                        <a:srgbClr val="000000"/>
                      </a:solidFill>
                      <a:miter lim="400000"/>
                    </a:lnL>
                    <a:lnR>
                      <a:solidFill>
                        <a:srgbClr val="000000"/>
                      </a:solidFill>
                      <a:miter lim="400000"/>
                    </a:lnR>
                    <a:lnT>
                      <a:solidFill>
                        <a:srgbClr val="000000"/>
                      </a:solidFill>
                      <a:miter lim="400000"/>
                    </a:lnT>
                    <a:lnB w="4445">
                      <a:solidFill>
                        <a:srgbClr val="000000"/>
                      </a:solidFill>
                      <a:miter lim="400000"/>
                    </a:lnB>
                    <a:solidFill>
                      <a:srgbClr val="DCDCDC"/>
                    </a:solidFill>
                  </a:tcPr>
                </a:tc>
                <a:tc>
                  <a:txBody>
                    <a:bodyPr/>
                    <a:lstStyle/>
                    <a:p>
                      <a:pPr algn="r" defTabSz="457200"/>
                      <a:r>
                        <a:rPr sz="1000" b="1">
                          <a:latin typeface="Arial"/>
                          <a:ea typeface="Arial"/>
                          <a:cs typeface="Arial"/>
                          <a:sym typeface="Arial"/>
                        </a:rPr>
                        <a:t>865</a:t>
                      </a:r>
                    </a:p>
                  </a:txBody>
                  <a:tcPr marL="35719" marR="35719" marT="35719" marB="35719" horzOverflow="overflow">
                    <a:lnL>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100%</a:t>
                      </a:r>
                    </a:p>
                  </a:txBody>
                  <a:tcPr marL="35719" marR="35719" marT="35719" marB="35719"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1801</a:t>
                      </a:r>
                    </a:p>
                  </a:txBody>
                  <a:tcPr marL="35719" marR="35719" marT="35719" marB="35719"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10,000,000</a:t>
                      </a:r>
                    </a:p>
                  </a:txBody>
                  <a:tcPr marL="35719" marR="35719" marT="35719" marB="35719"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100%</a:t>
                      </a:r>
                    </a:p>
                  </a:txBody>
                  <a:tcPr marL="35719" marR="35719" marT="35719" marB="35719"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extLst>
                  <a:ext uri="{0D108BD9-81ED-4DB2-BD59-A6C34878D82A}">
                    <a16:rowId xmlns:a16="http://schemas.microsoft.com/office/drawing/2014/main" val="10002"/>
                  </a:ext>
                </a:extLst>
              </a:tr>
              <a:tr h="322944">
                <a:tc>
                  <a:txBody>
                    <a:bodyPr/>
                    <a:lstStyle/>
                    <a:p>
                      <a:pPr algn="r" defTabSz="457200">
                        <a:defRPr b="0">
                          <a:solidFill>
                            <a:srgbClr val="000000"/>
                          </a:solidFill>
                        </a:defRPr>
                      </a:pPr>
                      <a:r>
                        <a:rPr sz="1000" b="1">
                          <a:latin typeface="Arial"/>
                          <a:ea typeface="Arial"/>
                          <a:cs typeface="Arial"/>
                          <a:sym typeface="Arial"/>
                        </a:rPr>
                        <a:t>1811</a:t>
                      </a:r>
                    </a:p>
                  </a:txBody>
                  <a:tcPr marL="35719" marR="35719" marT="35719" marB="35719"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400" b="1">
                          <a:latin typeface="Arial"/>
                          <a:ea typeface="Arial"/>
                          <a:cs typeface="Arial"/>
                          <a:sym typeface="Arial"/>
                        </a:defRPr>
                      </a:pPr>
                      <a:endParaRPr sz="1000"/>
                    </a:p>
                  </a:txBody>
                  <a:tcPr marL="35719" marR="35719" marT="35719" marB="35719"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400" b="1">
                          <a:latin typeface="Arial"/>
                          <a:ea typeface="Arial"/>
                          <a:cs typeface="Arial"/>
                          <a:sym typeface="Arial"/>
                        </a:defRPr>
                      </a:pPr>
                      <a:endParaRPr sz="1000"/>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1811</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400" b="1">
                          <a:latin typeface="Arial"/>
                          <a:ea typeface="Arial"/>
                          <a:cs typeface="Arial"/>
                          <a:sym typeface="Arial"/>
                        </a:defRPr>
                      </a:pPr>
                      <a:endParaRPr sz="1000"/>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400" b="1">
                          <a:latin typeface="Arial"/>
                          <a:ea typeface="Arial"/>
                          <a:cs typeface="Arial"/>
                          <a:sym typeface="Arial"/>
                        </a:defRPr>
                      </a:pPr>
                      <a:endParaRPr sz="1000"/>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3"/>
                  </a:ext>
                </a:extLst>
              </a:tr>
              <a:tr h="322944">
                <a:tc>
                  <a:txBody>
                    <a:bodyPr/>
                    <a:lstStyle/>
                    <a:p>
                      <a:pPr algn="r" defTabSz="457200">
                        <a:defRPr b="0">
                          <a:solidFill>
                            <a:srgbClr val="000000"/>
                          </a:solidFill>
                        </a:defRPr>
                      </a:pPr>
                      <a:r>
                        <a:rPr sz="1000" b="1">
                          <a:latin typeface="Arial"/>
                          <a:ea typeface="Arial"/>
                          <a:cs typeface="Arial"/>
                          <a:sym typeface="Arial"/>
                        </a:rPr>
                        <a:t>1821</a:t>
                      </a:r>
                    </a:p>
                  </a:txBody>
                  <a:tcPr marL="35719" marR="35719" marT="35719" marB="35719"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400" b="1">
                          <a:latin typeface="Arial"/>
                          <a:ea typeface="Arial"/>
                          <a:cs typeface="Arial"/>
                          <a:sym typeface="Arial"/>
                        </a:defRPr>
                      </a:pPr>
                      <a:endParaRPr sz="1000"/>
                    </a:p>
                  </a:txBody>
                  <a:tcPr marL="35719" marR="35719" marT="35719" marB="35719"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400" b="1">
                          <a:latin typeface="Arial"/>
                          <a:ea typeface="Arial"/>
                          <a:cs typeface="Arial"/>
                          <a:sym typeface="Arial"/>
                        </a:defRPr>
                      </a:pPr>
                      <a:endParaRPr sz="1000"/>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1821</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400" b="1">
                          <a:latin typeface="Arial"/>
                          <a:ea typeface="Arial"/>
                          <a:cs typeface="Arial"/>
                          <a:sym typeface="Arial"/>
                        </a:defRPr>
                      </a:pPr>
                      <a:endParaRPr sz="1000"/>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400" b="1">
                          <a:latin typeface="Arial"/>
                          <a:ea typeface="Arial"/>
                          <a:cs typeface="Arial"/>
                          <a:sym typeface="Arial"/>
                        </a:defRPr>
                      </a:pPr>
                      <a:endParaRPr sz="1000"/>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4"/>
                  </a:ext>
                </a:extLst>
              </a:tr>
              <a:tr h="322944">
                <a:tc>
                  <a:txBody>
                    <a:bodyPr/>
                    <a:lstStyle/>
                    <a:p>
                      <a:pPr algn="r" defTabSz="457200">
                        <a:defRPr b="0">
                          <a:solidFill>
                            <a:srgbClr val="000000"/>
                          </a:solidFill>
                        </a:defRPr>
                      </a:pPr>
                      <a:r>
                        <a:rPr sz="1000" b="1">
                          <a:latin typeface="Arial"/>
                          <a:ea typeface="Arial"/>
                          <a:cs typeface="Arial"/>
                          <a:sym typeface="Arial"/>
                        </a:rPr>
                        <a:t>1831</a:t>
                      </a:r>
                    </a:p>
                  </a:txBody>
                  <a:tcPr marL="35719" marR="35719" marT="35719" marB="35719"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400" b="1">
                          <a:latin typeface="Arial"/>
                          <a:ea typeface="Arial"/>
                          <a:cs typeface="Arial"/>
                          <a:sym typeface="Arial"/>
                        </a:defRPr>
                      </a:pPr>
                      <a:endParaRPr sz="1000"/>
                    </a:p>
                  </a:txBody>
                  <a:tcPr marL="35719" marR="35719" marT="35719" marB="35719"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400" b="1">
                          <a:latin typeface="Arial"/>
                          <a:ea typeface="Arial"/>
                          <a:cs typeface="Arial"/>
                          <a:sym typeface="Arial"/>
                        </a:defRPr>
                      </a:pPr>
                      <a:endParaRPr sz="1000"/>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1831</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400" b="1">
                          <a:latin typeface="Arial"/>
                          <a:ea typeface="Arial"/>
                          <a:cs typeface="Arial"/>
                          <a:sym typeface="Arial"/>
                        </a:defRPr>
                      </a:pPr>
                      <a:endParaRPr sz="1000"/>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400" b="1">
                          <a:latin typeface="Arial"/>
                          <a:ea typeface="Arial"/>
                          <a:cs typeface="Arial"/>
                          <a:sym typeface="Arial"/>
                        </a:defRPr>
                      </a:pPr>
                      <a:endParaRPr sz="1000"/>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5"/>
                  </a:ext>
                </a:extLst>
              </a:tr>
              <a:tr h="322944">
                <a:tc>
                  <a:txBody>
                    <a:bodyPr/>
                    <a:lstStyle/>
                    <a:p>
                      <a:pPr algn="r" defTabSz="457200">
                        <a:defRPr b="0">
                          <a:solidFill>
                            <a:srgbClr val="000000"/>
                          </a:solidFill>
                        </a:defRPr>
                      </a:pPr>
                      <a:r>
                        <a:rPr sz="1000" b="1">
                          <a:latin typeface="Arial"/>
                          <a:ea typeface="Arial"/>
                          <a:cs typeface="Arial"/>
                          <a:sym typeface="Arial"/>
                        </a:rPr>
                        <a:t>1841</a:t>
                      </a:r>
                    </a:p>
                  </a:txBody>
                  <a:tcPr marL="35719" marR="35719" marT="35719" marB="35719"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400" b="1">
                          <a:latin typeface="Arial"/>
                          <a:ea typeface="Arial"/>
                          <a:cs typeface="Arial"/>
                          <a:sym typeface="Arial"/>
                        </a:defRPr>
                      </a:pPr>
                      <a:endParaRPr sz="1000"/>
                    </a:p>
                  </a:txBody>
                  <a:tcPr marL="35719" marR="35719" marT="35719" marB="35719"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400" b="1">
                          <a:latin typeface="Arial"/>
                          <a:ea typeface="Arial"/>
                          <a:cs typeface="Arial"/>
                          <a:sym typeface="Arial"/>
                        </a:defRPr>
                      </a:pPr>
                      <a:endParaRPr sz="1000"/>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1841</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400" b="1">
                          <a:latin typeface="Arial"/>
                          <a:ea typeface="Arial"/>
                          <a:cs typeface="Arial"/>
                          <a:sym typeface="Arial"/>
                        </a:defRPr>
                      </a:pPr>
                      <a:endParaRPr sz="1000"/>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400" b="1">
                          <a:latin typeface="Arial"/>
                          <a:ea typeface="Arial"/>
                          <a:cs typeface="Arial"/>
                          <a:sym typeface="Arial"/>
                        </a:defRPr>
                      </a:pPr>
                      <a:endParaRPr sz="1000"/>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6"/>
                  </a:ext>
                </a:extLst>
              </a:tr>
              <a:tr h="322944">
                <a:tc>
                  <a:txBody>
                    <a:bodyPr/>
                    <a:lstStyle/>
                    <a:p>
                      <a:pPr algn="r" defTabSz="457200">
                        <a:defRPr b="0">
                          <a:solidFill>
                            <a:srgbClr val="000000"/>
                          </a:solidFill>
                        </a:defRPr>
                      </a:pPr>
                      <a:r>
                        <a:rPr sz="1000" b="1">
                          <a:latin typeface="Arial"/>
                          <a:ea typeface="Arial"/>
                          <a:cs typeface="Arial"/>
                          <a:sym typeface="Arial"/>
                        </a:rPr>
                        <a:t>1851</a:t>
                      </a:r>
                    </a:p>
                  </a:txBody>
                  <a:tcPr marL="35719" marR="35719" marT="35719" marB="35719"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000" b="1">
                          <a:latin typeface="Arial"/>
                          <a:ea typeface="Arial"/>
                          <a:cs typeface="Arial"/>
                          <a:sym typeface="Arial"/>
                        </a:rPr>
                        <a:t>1405</a:t>
                      </a:r>
                    </a:p>
                  </a:txBody>
                  <a:tcPr marL="35719" marR="35719" marT="35719" marB="35719"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162%</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1851</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20,000,000</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200%</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7"/>
                  </a:ext>
                </a:extLst>
              </a:tr>
              <a:tr h="322944">
                <a:tc>
                  <a:txBody>
                    <a:bodyPr/>
                    <a:lstStyle/>
                    <a:p>
                      <a:pPr algn="r" defTabSz="457200">
                        <a:defRPr b="0">
                          <a:solidFill>
                            <a:srgbClr val="000000"/>
                          </a:solidFill>
                        </a:defRPr>
                      </a:pPr>
                      <a:r>
                        <a:rPr sz="1000" b="1">
                          <a:latin typeface="Arial"/>
                          <a:ea typeface="Arial"/>
                          <a:cs typeface="Arial"/>
                          <a:sym typeface="Arial"/>
                        </a:rPr>
                        <a:t>1861</a:t>
                      </a:r>
                    </a:p>
                  </a:txBody>
                  <a:tcPr marL="35719" marR="35719" marT="35719" marB="35719"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000" b="1">
                          <a:latin typeface="Arial"/>
                          <a:ea typeface="Arial"/>
                          <a:cs typeface="Arial"/>
                          <a:sym typeface="Arial"/>
                        </a:rPr>
                        <a:t>1712</a:t>
                      </a:r>
                    </a:p>
                  </a:txBody>
                  <a:tcPr marL="35719" marR="35719" marT="35719" marB="35719"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198%</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1861</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23,000,000</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230%</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8"/>
                  </a:ext>
                </a:extLst>
              </a:tr>
              <a:tr h="322944">
                <a:tc>
                  <a:txBody>
                    <a:bodyPr/>
                    <a:lstStyle/>
                    <a:p>
                      <a:pPr algn="r" defTabSz="457200">
                        <a:defRPr b="0">
                          <a:solidFill>
                            <a:srgbClr val="000000"/>
                          </a:solidFill>
                        </a:defRPr>
                      </a:pPr>
                      <a:r>
                        <a:rPr sz="1000" b="1">
                          <a:latin typeface="Arial"/>
                          <a:ea typeface="Arial"/>
                          <a:cs typeface="Arial"/>
                          <a:sym typeface="Arial"/>
                        </a:rPr>
                        <a:t>1871</a:t>
                      </a:r>
                    </a:p>
                  </a:txBody>
                  <a:tcPr marL="35719" marR="35719" marT="35719" marB="35719"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000" b="1">
                          <a:latin typeface="Arial"/>
                          <a:ea typeface="Arial"/>
                          <a:cs typeface="Arial"/>
                          <a:sym typeface="Arial"/>
                        </a:rPr>
                        <a:t>2163</a:t>
                      </a:r>
                    </a:p>
                  </a:txBody>
                  <a:tcPr marL="35719" marR="35719" marT="35719" marB="35719"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250%</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1871</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26,000,000</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260%</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9"/>
                  </a:ext>
                </a:extLst>
              </a:tr>
              <a:tr h="322944">
                <a:tc>
                  <a:txBody>
                    <a:bodyPr/>
                    <a:lstStyle/>
                    <a:p>
                      <a:pPr algn="r" defTabSz="457200">
                        <a:defRPr b="0">
                          <a:solidFill>
                            <a:srgbClr val="000000"/>
                          </a:solidFill>
                        </a:defRPr>
                      </a:pPr>
                      <a:r>
                        <a:rPr sz="1000" b="1">
                          <a:latin typeface="Arial"/>
                          <a:ea typeface="Arial"/>
                          <a:cs typeface="Arial"/>
                          <a:sym typeface="Arial"/>
                        </a:rPr>
                        <a:t>1881</a:t>
                      </a:r>
                    </a:p>
                  </a:txBody>
                  <a:tcPr marL="35719" marR="35719" marT="35719" marB="35719"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000" b="1">
                          <a:latin typeface="Arial"/>
                          <a:ea typeface="Arial"/>
                          <a:cs typeface="Arial"/>
                          <a:sym typeface="Arial"/>
                        </a:rPr>
                        <a:t>1772</a:t>
                      </a:r>
                    </a:p>
                  </a:txBody>
                  <a:tcPr marL="35719" marR="35719" marT="35719" marB="35719"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205%</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1881</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30,000,000</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300%</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10"/>
                  </a:ext>
                </a:extLst>
              </a:tr>
              <a:tr h="322944">
                <a:tc>
                  <a:txBody>
                    <a:bodyPr/>
                    <a:lstStyle/>
                    <a:p>
                      <a:pPr algn="r" defTabSz="457200">
                        <a:defRPr b="0">
                          <a:solidFill>
                            <a:srgbClr val="000000"/>
                          </a:solidFill>
                        </a:defRPr>
                      </a:pPr>
                      <a:r>
                        <a:rPr sz="1000" b="1">
                          <a:latin typeface="Arial"/>
                          <a:ea typeface="Arial"/>
                          <a:cs typeface="Arial"/>
                          <a:sym typeface="Arial"/>
                        </a:rPr>
                        <a:t>1891</a:t>
                      </a:r>
                    </a:p>
                  </a:txBody>
                  <a:tcPr marL="35719" marR="35719" marT="35719" marB="35719"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000" b="1">
                          <a:latin typeface="Arial"/>
                          <a:ea typeface="Arial"/>
                          <a:cs typeface="Arial"/>
                          <a:sym typeface="Arial"/>
                        </a:rPr>
                        <a:t>1997</a:t>
                      </a:r>
                    </a:p>
                  </a:txBody>
                  <a:tcPr marL="35719" marR="35719" marT="35719" marB="35719"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231%</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1891</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33,000,000</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330%</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11"/>
                  </a:ext>
                </a:extLst>
              </a:tr>
              <a:tr h="322944">
                <a:tc>
                  <a:txBody>
                    <a:bodyPr/>
                    <a:lstStyle/>
                    <a:p>
                      <a:pPr algn="r" defTabSz="457200">
                        <a:defRPr b="0">
                          <a:solidFill>
                            <a:srgbClr val="000000"/>
                          </a:solidFill>
                        </a:defRPr>
                      </a:pPr>
                      <a:r>
                        <a:rPr sz="1000" b="1">
                          <a:latin typeface="Arial"/>
                          <a:ea typeface="Arial"/>
                          <a:cs typeface="Arial"/>
                          <a:sym typeface="Arial"/>
                        </a:rPr>
                        <a:t>1901</a:t>
                      </a:r>
                    </a:p>
                  </a:txBody>
                  <a:tcPr marL="35719" marR="35719" marT="35719" marB="35719"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000" b="1">
                          <a:latin typeface="Arial"/>
                          <a:ea typeface="Arial"/>
                          <a:cs typeface="Arial"/>
                          <a:sym typeface="Arial"/>
                        </a:rPr>
                        <a:t>1674</a:t>
                      </a:r>
                    </a:p>
                  </a:txBody>
                  <a:tcPr marL="35719" marR="35719" marT="35719" marB="35719"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194%</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1901</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37,000,000</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370%</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12"/>
                  </a:ext>
                </a:extLst>
              </a:tr>
              <a:tr h="322944">
                <a:tc>
                  <a:txBody>
                    <a:bodyPr/>
                    <a:lstStyle/>
                    <a:p>
                      <a:pPr algn="r" defTabSz="457200">
                        <a:defRPr b="0">
                          <a:solidFill>
                            <a:srgbClr val="000000"/>
                          </a:solidFill>
                        </a:defRPr>
                      </a:pPr>
                      <a:r>
                        <a:rPr sz="1000" b="1">
                          <a:latin typeface="Arial"/>
                          <a:ea typeface="Arial"/>
                          <a:cs typeface="Arial"/>
                          <a:sym typeface="Arial"/>
                        </a:rPr>
                        <a:t>1911</a:t>
                      </a:r>
                    </a:p>
                  </a:txBody>
                  <a:tcPr marL="35719" marR="35719" marT="35719" marB="35719"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000" b="1">
                          <a:latin typeface="Arial"/>
                          <a:ea typeface="Arial"/>
                          <a:cs typeface="Arial"/>
                          <a:sym typeface="Arial"/>
                        </a:rPr>
                        <a:t>2319</a:t>
                      </a:r>
                    </a:p>
                  </a:txBody>
                  <a:tcPr marL="35719" marR="35719" marT="35719" marB="35719"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268%</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1911</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41,000,000</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000" b="1">
                          <a:latin typeface="Arial"/>
                          <a:ea typeface="Arial"/>
                          <a:cs typeface="Arial"/>
                          <a:sym typeface="Arial"/>
                        </a:rPr>
                        <a:t>410%</a:t>
                      </a:r>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13"/>
                  </a:ext>
                </a:extLst>
              </a:tr>
              <a:tr h="294660">
                <a:tc>
                  <a:txBody>
                    <a:bodyPr/>
                    <a:lstStyle/>
                    <a:p>
                      <a:pPr algn="l" defTabSz="457200">
                        <a:defRPr sz="1000">
                          <a:solidFill>
                            <a:srgbClr val="000000"/>
                          </a:solidFill>
                          <a:sym typeface="Helvetica"/>
                        </a:defRPr>
                      </a:pPr>
                      <a:endParaRPr sz="700"/>
                    </a:p>
                  </a:txBody>
                  <a:tcPr marL="35719" marR="35719" marT="35719" marB="35719"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000">
                          <a:latin typeface="Helvetica"/>
                          <a:ea typeface="Helvetica"/>
                          <a:cs typeface="Helvetica"/>
                          <a:sym typeface="Helvetica"/>
                        </a:defRPr>
                      </a:pPr>
                      <a:endParaRPr sz="700"/>
                    </a:p>
                  </a:txBody>
                  <a:tcPr marL="35719" marR="35719" marT="35719" marB="35719"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000">
                          <a:latin typeface="Helvetica"/>
                          <a:ea typeface="Helvetica"/>
                          <a:cs typeface="Helvetica"/>
                          <a:sym typeface="Helvetica"/>
                        </a:defRPr>
                      </a:pPr>
                      <a:endParaRPr sz="700"/>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000">
                          <a:latin typeface="Helvetica"/>
                          <a:ea typeface="Helvetica"/>
                          <a:cs typeface="Helvetica"/>
                          <a:sym typeface="Helvetica"/>
                        </a:defRPr>
                      </a:pPr>
                      <a:endParaRPr sz="700"/>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000">
                          <a:latin typeface="Helvetica"/>
                          <a:ea typeface="Helvetica"/>
                          <a:cs typeface="Helvetica"/>
                          <a:sym typeface="Helvetica"/>
                        </a:defRPr>
                      </a:pPr>
                      <a:endParaRPr sz="700"/>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000">
                          <a:latin typeface="Helvetica"/>
                          <a:ea typeface="Helvetica"/>
                          <a:cs typeface="Helvetica"/>
                          <a:sym typeface="Helvetica"/>
                        </a:defRPr>
                      </a:pPr>
                      <a:endParaRPr sz="700"/>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14"/>
                  </a:ext>
                </a:extLst>
              </a:tr>
              <a:tr h="294660">
                <a:tc>
                  <a:txBody>
                    <a:bodyPr/>
                    <a:lstStyle/>
                    <a:p>
                      <a:pPr algn="l" defTabSz="457200">
                        <a:defRPr sz="1000">
                          <a:solidFill>
                            <a:srgbClr val="000000"/>
                          </a:solidFill>
                          <a:sym typeface="Helvetica"/>
                        </a:defRPr>
                      </a:pPr>
                      <a:endParaRPr sz="700"/>
                    </a:p>
                  </a:txBody>
                  <a:tcPr marL="35719" marR="35719" marT="35719" marB="35719"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000">
                          <a:latin typeface="Helvetica"/>
                          <a:ea typeface="Helvetica"/>
                          <a:cs typeface="Helvetica"/>
                          <a:sym typeface="Helvetica"/>
                        </a:defRPr>
                      </a:pPr>
                      <a:endParaRPr sz="700"/>
                    </a:p>
                  </a:txBody>
                  <a:tcPr marL="35719" marR="35719" marT="35719" marB="35719"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000">
                          <a:latin typeface="Helvetica"/>
                          <a:ea typeface="Helvetica"/>
                          <a:cs typeface="Helvetica"/>
                          <a:sym typeface="Helvetica"/>
                        </a:defRPr>
                      </a:pPr>
                      <a:endParaRPr sz="700"/>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000">
                          <a:latin typeface="Helvetica"/>
                          <a:ea typeface="Helvetica"/>
                          <a:cs typeface="Helvetica"/>
                          <a:sym typeface="Helvetica"/>
                        </a:defRPr>
                      </a:pPr>
                      <a:endParaRPr sz="700"/>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000">
                          <a:latin typeface="Helvetica"/>
                          <a:ea typeface="Helvetica"/>
                          <a:cs typeface="Helvetica"/>
                          <a:sym typeface="Helvetica"/>
                        </a:defRPr>
                      </a:pPr>
                      <a:endParaRPr sz="700"/>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000">
                          <a:latin typeface="Helvetica"/>
                          <a:ea typeface="Helvetica"/>
                          <a:cs typeface="Helvetica"/>
                          <a:sym typeface="Helvetica"/>
                        </a:defRPr>
                      </a:pPr>
                      <a:endParaRPr sz="700"/>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15"/>
                  </a:ext>
                </a:extLst>
              </a:tr>
              <a:tr h="294660">
                <a:tc>
                  <a:txBody>
                    <a:bodyPr/>
                    <a:lstStyle/>
                    <a:p>
                      <a:pPr algn="l" defTabSz="457200">
                        <a:defRPr sz="1000">
                          <a:solidFill>
                            <a:srgbClr val="000000"/>
                          </a:solidFill>
                          <a:sym typeface="Helvetica"/>
                        </a:defRPr>
                      </a:pPr>
                      <a:endParaRPr sz="700" dirty="0"/>
                    </a:p>
                  </a:txBody>
                  <a:tcPr marL="35719" marR="35719" marT="35719" marB="35719"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000">
                          <a:latin typeface="Helvetica"/>
                          <a:ea typeface="Helvetica"/>
                          <a:cs typeface="Helvetica"/>
                          <a:sym typeface="Helvetica"/>
                        </a:defRPr>
                      </a:pPr>
                      <a:endParaRPr sz="700"/>
                    </a:p>
                  </a:txBody>
                  <a:tcPr marL="35719" marR="35719" marT="35719" marB="35719"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000">
                          <a:latin typeface="Helvetica"/>
                          <a:ea typeface="Helvetica"/>
                          <a:cs typeface="Helvetica"/>
                          <a:sym typeface="Helvetica"/>
                        </a:defRPr>
                      </a:pPr>
                      <a:endParaRPr sz="700"/>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000">
                          <a:latin typeface="Helvetica"/>
                          <a:ea typeface="Helvetica"/>
                          <a:cs typeface="Helvetica"/>
                          <a:sym typeface="Helvetica"/>
                        </a:defRPr>
                      </a:pPr>
                      <a:endParaRPr sz="700"/>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000">
                          <a:latin typeface="Helvetica"/>
                          <a:ea typeface="Helvetica"/>
                          <a:cs typeface="Helvetica"/>
                          <a:sym typeface="Helvetica"/>
                        </a:defRPr>
                      </a:pPr>
                      <a:endParaRPr sz="700"/>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000">
                          <a:latin typeface="Helvetica"/>
                          <a:ea typeface="Helvetica"/>
                          <a:cs typeface="Helvetica"/>
                          <a:sym typeface="Helvetica"/>
                        </a:defRPr>
                      </a:pPr>
                      <a:endParaRPr sz="700" dirty="0"/>
                    </a:p>
                  </a:txBody>
                  <a:tcPr marL="35719" marR="35719" marT="35719" marB="35719"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16"/>
                  </a:ext>
                </a:extLst>
              </a:tr>
            </a:tbl>
          </a:graphicData>
        </a:graphic>
      </p:graphicFrame>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7" name="Chart 197"/>
          <p:cNvGraphicFramePr/>
          <p:nvPr>
            <p:extLst>
              <p:ext uri="{D42A27DB-BD31-4B8C-83A1-F6EECF244321}">
                <p14:modId xmlns:p14="http://schemas.microsoft.com/office/powerpoint/2010/main" val="3234639866"/>
              </p:ext>
            </p:extLst>
          </p:nvPr>
        </p:nvGraphicFramePr>
        <p:xfrm>
          <a:off x="1973179" y="994610"/>
          <a:ext cx="8149389" cy="513347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p:nvPr/>
        </p:nvSpPr>
        <p:spPr>
          <a:xfrm>
            <a:off x="2024598" y="865092"/>
            <a:ext cx="7777718" cy="503023"/>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lvl1pPr>
              <a:defRPr b="1">
                <a:latin typeface="Helvetica"/>
                <a:ea typeface="Helvetica"/>
                <a:cs typeface="Helvetica"/>
                <a:sym typeface="Helvetica"/>
              </a:defRPr>
            </a:lvl1pPr>
          </a:lstStyle>
          <a:p>
            <a:r>
              <a:rPr sz="2800" dirty="0"/>
              <a:t>Some figures from the 1911 Census</a:t>
            </a:r>
          </a:p>
        </p:txBody>
      </p:sp>
      <p:sp>
        <p:nvSpPr>
          <p:cNvPr id="200" name="Shape 200"/>
          <p:cNvSpPr/>
          <p:nvPr/>
        </p:nvSpPr>
        <p:spPr>
          <a:xfrm>
            <a:off x="1588168" y="1913251"/>
            <a:ext cx="9111916" cy="3950120"/>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marL="312528" indent="-312528">
              <a:buSzPct val="75000"/>
              <a:buChar char="•"/>
            </a:pPr>
            <a:r>
              <a:rPr sz="2800" dirty="0"/>
              <a:t> 854 people of all ages ( 37%) were born in Great Ayton, but only 365 (16%) were over the age of 21</a:t>
            </a:r>
          </a:p>
          <a:p>
            <a:pPr algn="l">
              <a:lnSpc>
                <a:spcPct val="150000"/>
              </a:lnSpc>
            </a:pPr>
            <a:endParaRPr sz="2800" dirty="0"/>
          </a:p>
          <a:p>
            <a:pPr marL="303846" indent="-303846">
              <a:buSzPct val="75000"/>
              <a:buChar char="•"/>
            </a:pPr>
            <a:r>
              <a:rPr sz="2800" dirty="0"/>
              <a:t>18% - 424 people were born outside of Yorkshire</a:t>
            </a:r>
          </a:p>
          <a:p>
            <a:pPr algn="l">
              <a:lnSpc>
                <a:spcPct val="150000"/>
              </a:lnSpc>
            </a:pPr>
            <a:endParaRPr sz="2800" dirty="0"/>
          </a:p>
          <a:p>
            <a:pPr marL="303846" indent="-303846">
              <a:buSzPct val="75000"/>
              <a:buChar char="•"/>
            </a:pPr>
            <a:r>
              <a:rPr sz="2800" dirty="0"/>
              <a:t>Of 920 people (40%) recorded as being in  employment, 117 (5%) were in agriculture; 324 (14%) worked in Ironstone or Whinstone extraction and 479 (21%) in other occupations</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p:nvPr/>
        </p:nvSpPr>
        <p:spPr>
          <a:xfrm>
            <a:off x="673768" y="1473031"/>
            <a:ext cx="10539663" cy="3088346"/>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marL="312528" indent="-312528">
              <a:buSzPct val="75000"/>
              <a:buChar char="•"/>
            </a:pPr>
            <a:r>
              <a:rPr sz="2800" dirty="0"/>
              <a:t>Age Analysis - 826 aged &lt;15 (36%)</a:t>
            </a:r>
          </a:p>
          <a:p>
            <a:pPr lvl="2" algn="l"/>
            <a:r>
              <a:rPr lang="en-GB" sz="2800" dirty="0"/>
              <a:t>                  </a:t>
            </a:r>
            <a:r>
              <a:rPr sz="2800" dirty="0"/>
              <a:t>603 aged 16-30 (26%)</a:t>
            </a:r>
          </a:p>
          <a:p>
            <a:pPr lvl="2" algn="l"/>
            <a:endParaRPr sz="2800" dirty="0"/>
          </a:p>
          <a:p>
            <a:pPr marL="312528" indent="-312528">
              <a:buSzPct val="75000"/>
              <a:buChar char="•"/>
            </a:pPr>
            <a:r>
              <a:rPr sz="2800" dirty="0"/>
              <a:t>Number of men (aged 16-75) employed in Mining and Quarrying was 324 of a total of 706</a:t>
            </a:r>
            <a:r>
              <a:rPr lang="en-GB" sz="2800" dirty="0"/>
              <a:t>  (</a:t>
            </a:r>
            <a:r>
              <a:rPr sz="2800" dirty="0"/>
              <a:t>46% of adult male working population</a:t>
            </a:r>
            <a:r>
              <a:rPr lang="en-GB" sz="2800" dirty="0"/>
              <a:t>)</a:t>
            </a:r>
            <a:endParaRPr sz="2800" dirty="0"/>
          </a:p>
          <a:p>
            <a:pPr algn="l"/>
            <a:endParaRPr sz="2800" dirty="0"/>
          </a:p>
          <a:p>
            <a:pPr marL="312528" indent="-312528">
              <a:buSzPct val="75000"/>
              <a:buChar char="•"/>
            </a:pPr>
            <a:r>
              <a:rPr sz="2800" dirty="0"/>
              <a:t>Only 28 people aged 75-90 (1.2%) (16 women + 12 men)</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p:cNvSpPr>
          <p:nvPr>
            <p:ph type="title"/>
          </p:nvPr>
        </p:nvSpPr>
        <p:spPr>
          <a:prstGeom prst="rect">
            <a:avLst/>
          </a:prstGeom>
        </p:spPr>
        <p:txBody>
          <a:bodyPr>
            <a:normAutofit/>
          </a:bodyPr>
          <a:lstStyle/>
          <a:p>
            <a:pPr algn="ctr"/>
            <a:r>
              <a:rPr sz="5400" dirty="0">
                <a:latin typeface="+mn-lt"/>
              </a:rPr>
              <a:t>Why a census?</a:t>
            </a:r>
          </a:p>
        </p:txBody>
      </p:sp>
      <p:sp>
        <p:nvSpPr>
          <p:cNvPr id="146" name="Shape 146"/>
          <p:cNvSpPr>
            <a:spLocks noGrp="1"/>
          </p:cNvSpPr>
          <p:nvPr>
            <p:ph type="body" idx="1"/>
          </p:nvPr>
        </p:nvSpPr>
        <p:spPr>
          <a:xfrm>
            <a:off x="2374231" y="2686969"/>
            <a:ext cx="7202905" cy="2286084"/>
          </a:xfrm>
          <a:prstGeom prst="rect">
            <a:avLst/>
          </a:prstGeom>
        </p:spPr>
        <p:txBody>
          <a:bodyPr>
            <a:normAutofit/>
          </a:bodyPr>
          <a:lstStyle/>
          <a:p>
            <a:r>
              <a:rPr sz="4400" dirty="0"/>
              <a:t>Reasons for a national count</a:t>
            </a:r>
          </a:p>
          <a:p>
            <a:r>
              <a:rPr sz="4400" dirty="0"/>
              <a:t>Methodology</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GBC_1841_1257_0063.jpg"/>
          <p:cNvPicPr>
            <a:picLocks noChangeAspect="1"/>
          </p:cNvPicPr>
          <p:nvPr/>
        </p:nvPicPr>
        <p:blipFill>
          <a:blip r:embed="rId2"/>
          <a:stretch>
            <a:fillRect/>
          </a:stretch>
        </p:blipFill>
        <p:spPr>
          <a:xfrm>
            <a:off x="1267326" y="0"/>
            <a:ext cx="9962148" cy="6858000"/>
          </a:xfrm>
          <a:prstGeom prst="rect">
            <a:avLst/>
          </a:prstGeom>
          <a:ln w="12700">
            <a:miter lim="400000"/>
          </a:ln>
        </p:spPr>
      </p:pic>
      <p:sp>
        <p:nvSpPr>
          <p:cNvPr id="153" name="Shape 153"/>
          <p:cNvSpPr/>
          <p:nvPr/>
        </p:nvSpPr>
        <p:spPr>
          <a:xfrm>
            <a:off x="7014988" y="6215736"/>
            <a:ext cx="3097195"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800"/>
            </a:lvl1pPr>
          </a:lstStyle>
          <a:p>
            <a:r>
              <a:rPr sz="1969" b="1" dirty="0">
                <a:solidFill>
                  <a:srgbClr val="FF0000"/>
                </a:solidFill>
              </a:rPr>
              <a:t>Example 1841 Census Return</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GBC_1851_4294901_00377.jpg"/>
          <p:cNvPicPr>
            <a:picLocks noChangeAspect="1"/>
          </p:cNvPicPr>
          <p:nvPr/>
        </p:nvPicPr>
        <p:blipFill>
          <a:blip r:embed="rId2"/>
          <a:stretch>
            <a:fillRect/>
          </a:stretch>
        </p:blipFill>
        <p:spPr>
          <a:xfrm>
            <a:off x="872133" y="0"/>
            <a:ext cx="10447734" cy="6858000"/>
          </a:xfrm>
          <a:prstGeom prst="rect">
            <a:avLst/>
          </a:prstGeom>
          <a:ln w="12700">
            <a:miter lim="400000"/>
          </a:ln>
        </p:spPr>
      </p:pic>
      <p:sp>
        <p:nvSpPr>
          <p:cNvPr id="158" name="Shape 158"/>
          <p:cNvSpPr/>
          <p:nvPr/>
        </p:nvSpPr>
        <p:spPr>
          <a:xfrm>
            <a:off x="6959051" y="6120051"/>
            <a:ext cx="3597268" cy="429156"/>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300"/>
            </a:lvl1pPr>
          </a:lstStyle>
          <a:p>
            <a:r>
              <a:rPr sz="2320" b="1" dirty="0">
                <a:solidFill>
                  <a:srgbClr val="FF0000"/>
                </a:solidFill>
              </a:rPr>
              <a:t>Example 1851 census Return</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title"/>
          </p:nvPr>
        </p:nvSpPr>
        <p:spPr>
          <a:xfrm>
            <a:off x="2406316" y="500062"/>
            <a:ext cx="6657473" cy="1325563"/>
          </a:xfrm>
          <a:prstGeom prst="rect">
            <a:avLst/>
          </a:prstGeom>
        </p:spPr>
        <p:txBody>
          <a:bodyPr>
            <a:normAutofit/>
          </a:bodyPr>
          <a:lstStyle/>
          <a:p>
            <a:pPr algn="ctr"/>
            <a:r>
              <a:rPr sz="5400" dirty="0">
                <a:latin typeface="+mn-lt"/>
              </a:rPr>
              <a:t>The 1911 Census</a:t>
            </a:r>
          </a:p>
        </p:txBody>
      </p:sp>
      <p:sp>
        <p:nvSpPr>
          <p:cNvPr id="161" name="Shape 161"/>
          <p:cNvSpPr>
            <a:spLocks noGrp="1"/>
          </p:cNvSpPr>
          <p:nvPr>
            <p:ph type="body" idx="1"/>
          </p:nvPr>
        </p:nvSpPr>
        <p:spPr>
          <a:xfrm>
            <a:off x="2089484" y="2766218"/>
            <a:ext cx="7888705" cy="1325564"/>
          </a:xfrm>
          <a:prstGeom prst="rect">
            <a:avLst/>
          </a:prstGeom>
        </p:spPr>
        <p:txBody>
          <a:bodyPr>
            <a:normAutofit/>
          </a:bodyPr>
          <a:lstStyle/>
          <a:p>
            <a:r>
              <a:rPr sz="4400" dirty="0"/>
              <a:t>Background to the 1911 Census</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p:cNvSpPr>
          <p:nvPr>
            <p:ph type="title"/>
          </p:nvPr>
        </p:nvSpPr>
        <p:spPr>
          <a:xfrm>
            <a:off x="2238766" y="942420"/>
            <a:ext cx="7714467" cy="1325563"/>
          </a:xfrm>
          <a:prstGeom prst="rect">
            <a:avLst/>
          </a:prstGeom>
        </p:spPr>
        <p:txBody>
          <a:bodyPr>
            <a:normAutofit/>
          </a:bodyPr>
          <a:lstStyle>
            <a:lvl1pPr defTabSz="525779">
              <a:defRPr sz="7200"/>
            </a:lvl1pPr>
          </a:lstStyle>
          <a:p>
            <a:r>
              <a:rPr sz="5400" dirty="0">
                <a:latin typeface="+mn-lt"/>
              </a:rPr>
              <a:t>The Census in Great Ayton</a:t>
            </a:r>
          </a:p>
        </p:txBody>
      </p:sp>
      <p:sp>
        <p:nvSpPr>
          <p:cNvPr id="164" name="Shape 164"/>
          <p:cNvSpPr>
            <a:spLocks noGrp="1"/>
          </p:cNvSpPr>
          <p:nvPr>
            <p:ph type="body" idx="1"/>
          </p:nvPr>
        </p:nvSpPr>
        <p:spPr>
          <a:xfrm>
            <a:off x="3411392" y="3086792"/>
            <a:ext cx="5594684" cy="3342356"/>
          </a:xfrm>
          <a:prstGeom prst="rect">
            <a:avLst/>
          </a:prstGeom>
        </p:spPr>
        <p:txBody>
          <a:bodyPr>
            <a:normAutofit/>
          </a:bodyPr>
          <a:lstStyle/>
          <a:p>
            <a:r>
              <a:rPr sz="4800" dirty="0"/>
              <a:t>The Census Routes</a:t>
            </a:r>
          </a:p>
          <a:p>
            <a:r>
              <a:rPr sz="4800" dirty="0"/>
              <a:t>The Enumerators</a:t>
            </a:r>
          </a:p>
          <a:p>
            <a:r>
              <a:rPr sz="4800" dirty="0"/>
              <a:t>The Results</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Untitled-1 (dragged) 1.jpg"/>
          <p:cNvPicPr>
            <a:picLocks noChangeAspect="1"/>
          </p:cNvPicPr>
          <p:nvPr/>
        </p:nvPicPr>
        <p:blipFill>
          <a:blip r:embed="rId2"/>
          <a:stretch>
            <a:fillRect/>
          </a:stretch>
        </p:blipFill>
        <p:spPr>
          <a:xfrm>
            <a:off x="421215" y="0"/>
            <a:ext cx="11349570" cy="6961450"/>
          </a:xfrm>
          <a:prstGeom prst="rect">
            <a:avLst/>
          </a:prstGeom>
          <a:ln w="12700">
            <a:miter lim="400000"/>
          </a:ln>
        </p:spPr>
      </p:pic>
      <p:sp>
        <p:nvSpPr>
          <p:cNvPr id="169" name="Shape 169"/>
          <p:cNvSpPr/>
          <p:nvPr/>
        </p:nvSpPr>
        <p:spPr>
          <a:xfrm>
            <a:off x="7333688" y="6337830"/>
            <a:ext cx="3135538" cy="37991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r>
              <a:rPr sz="2000" dirty="0">
                <a:solidFill>
                  <a:srgbClr val="FF0000"/>
                </a:solidFill>
              </a:rPr>
              <a:t>Example of route instructions</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p:cNvSpPr>
          <p:nvPr>
            <p:ph type="body" sz="quarter" idx="1"/>
          </p:nvPr>
        </p:nvSpPr>
        <p:spPr>
          <a:xfrm>
            <a:off x="8074501" y="3068217"/>
            <a:ext cx="2820297" cy="1074492"/>
          </a:xfrm>
          <a:prstGeom prst="rect">
            <a:avLst/>
          </a:prstGeom>
        </p:spPr>
        <p:txBody>
          <a:bodyPr>
            <a:noAutofit/>
          </a:bodyPr>
          <a:lstStyle/>
          <a:p>
            <a:r>
              <a:rPr sz="3600" dirty="0"/>
              <a:t>The Census Routes</a:t>
            </a:r>
          </a:p>
        </p:txBody>
      </p:sp>
      <p:pic>
        <p:nvPicPr>
          <p:cNvPr id="172" name="GAMap.jpg"/>
          <p:cNvPicPr>
            <a:picLocks noChangeAspect="1"/>
          </p:cNvPicPr>
          <p:nvPr/>
        </p:nvPicPr>
        <p:blipFill>
          <a:blip r:embed="rId2"/>
          <a:stretch>
            <a:fillRect/>
          </a:stretch>
        </p:blipFill>
        <p:spPr>
          <a:xfrm>
            <a:off x="1611078" y="5175"/>
            <a:ext cx="5238901" cy="6852825"/>
          </a:xfrm>
          <a:prstGeom prst="rect">
            <a:avLst/>
          </a:prstGeom>
          <a:ln w="12700">
            <a:miter lim="400000"/>
          </a:ln>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byCottage.jpg">
            <a:extLst>
              <a:ext uri="{FF2B5EF4-FFF2-40B4-BE49-F238E27FC236}">
                <a16:creationId xmlns:a16="http://schemas.microsoft.com/office/drawing/2014/main" id="{0BF834F4-6A39-43C1-B1F5-FEA70EFBB2E0}"/>
              </a:ext>
            </a:extLst>
          </p:cNvPr>
          <p:cNvPicPr>
            <a:picLocks noChangeAspect="1"/>
          </p:cNvPicPr>
          <p:nvPr/>
        </p:nvPicPr>
        <p:blipFill>
          <a:blip r:embed="rId2"/>
          <a:stretch>
            <a:fillRect/>
          </a:stretch>
        </p:blipFill>
        <p:spPr>
          <a:xfrm>
            <a:off x="914399" y="2"/>
            <a:ext cx="10347159" cy="6363700"/>
          </a:xfrm>
          <a:prstGeom prst="rect">
            <a:avLst/>
          </a:prstGeom>
          <a:ln w="12700">
            <a:miter lim="400000"/>
          </a:ln>
        </p:spPr>
      </p:pic>
      <p:sp>
        <p:nvSpPr>
          <p:cNvPr id="6" name="Rectangle 5">
            <a:extLst>
              <a:ext uri="{FF2B5EF4-FFF2-40B4-BE49-F238E27FC236}">
                <a16:creationId xmlns:a16="http://schemas.microsoft.com/office/drawing/2014/main" id="{55BA5D26-4762-41DE-AB9C-A7463B8A1B1D}"/>
              </a:ext>
            </a:extLst>
          </p:cNvPr>
          <p:cNvSpPr/>
          <p:nvPr/>
        </p:nvSpPr>
        <p:spPr>
          <a:xfrm>
            <a:off x="6695739" y="6273223"/>
            <a:ext cx="4703788" cy="584775"/>
          </a:xfrm>
          <a:prstGeom prst="rect">
            <a:avLst/>
          </a:prstGeom>
        </p:spPr>
        <p:txBody>
          <a:bodyPr wrap="none">
            <a:spAutoFit/>
          </a:bodyPr>
          <a:lstStyle/>
          <a:p>
            <a:r>
              <a:rPr lang="en-GB" sz="3200" dirty="0">
                <a:solidFill>
                  <a:srgbClr val="FF0000"/>
                </a:solidFill>
              </a:rPr>
              <a:t>Raby Cottage, Station Road</a:t>
            </a:r>
          </a:p>
        </p:txBody>
      </p:sp>
    </p:spTree>
    <p:extLst>
      <p:ext uri="{BB962C8B-B14F-4D97-AF65-F5344CB8AC3E}">
        <p14:creationId xmlns:p14="http://schemas.microsoft.com/office/powerpoint/2010/main" val="5700338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678</TotalTime>
  <Words>797</Words>
  <Application>Microsoft Office PowerPoint</Application>
  <PresentationFormat>Widescreen</PresentationFormat>
  <Paragraphs>171</Paragraphs>
  <Slides>17</Slides>
  <Notes>1</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Helvetica</vt:lpstr>
      <vt:lpstr>Office Theme</vt:lpstr>
      <vt:lpstr>PowerPoint Presentation</vt:lpstr>
      <vt:lpstr>Why a census?</vt:lpstr>
      <vt:lpstr>PowerPoint Presentation</vt:lpstr>
      <vt:lpstr>PowerPoint Presentation</vt:lpstr>
      <vt:lpstr>The 1911 Census</vt:lpstr>
      <vt:lpstr>The Census in Great Ayton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Kenneth Taylor</dc:creator>
  <cp:lastModifiedBy>Kenneth Taylor</cp:lastModifiedBy>
  <cp:revision>81</cp:revision>
  <dcterms:created xsi:type="dcterms:W3CDTF">2020-02-10T16:55:04Z</dcterms:created>
  <dcterms:modified xsi:type="dcterms:W3CDTF">2020-04-30T13:26:47Z</dcterms:modified>
</cp:coreProperties>
</file>