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3" r:id="rId2"/>
    <p:sldId id="261" r:id="rId3"/>
    <p:sldId id="292" r:id="rId4"/>
    <p:sldId id="297" r:id="rId5"/>
    <p:sldId id="294" r:id="rId6"/>
    <p:sldId id="296" r:id="rId7"/>
    <p:sldId id="282" r:id="rId8"/>
    <p:sldId id="281" r:id="rId9"/>
    <p:sldId id="257" r:id="rId10"/>
    <p:sldId id="264" r:id="rId11"/>
    <p:sldId id="295" r:id="rId12"/>
    <p:sldId id="269" r:id="rId13"/>
    <p:sldId id="267" r:id="rId14"/>
    <p:sldId id="298" r:id="rId15"/>
    <p:sldId id="276" r:id="rId16"/>
    <p:sldId id="285" r:id="rId17"/>
    <p:sldId id="288" r:id="rId18"/>
    <p:sldId id="287" r:id="rId19"/>
    <p:sldId id="278" r:id="rId20"/>
    <p:sldId id="262" r:id="rId21"/>
    <p:sldId id="266" r:id="rId22"/>
    <p:sldId id="280" r:id="rId23"/>
    <p:sldId id="275" r:id="rId24"/>
    <p:sldId id="256" r:id="rId25"/>
    <p:sldId id="277" r:id="rId26"/>
    <p:sldId id="279" r:id="rId27"/>
    <p:sldId id="283" r:id="rId28"/>
    <p:sldId id="312" r:id="rId29"/>
    <p:sldId id="31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374FF-6B8C-4E42-BA37-103067AFBCB4}" type="datetimeFigureOut">
              <a:rPr lang="en-GB" smtClean="0"/>
              <a:t>30/04/20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73195-68C6-477C-9E2E-B1A686A70A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722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C29DC-8AAD-49E2-8C09-A5C366893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DE203A-2912-40A7-B765-5B7D4EBE6C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E5C97-9EF6-45CE-BED2-3813392E7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4CEB-4A60-411D-A16D-5CB613E32459}" type="datetimeFigureOut">
              <a:rPr lang="en-GB" smtClean="0"/>
              <a:t>30/04/20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6E178-FA54-4506-8B07-025B82E0A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C24DB-1A73-48AB-862D-99A5838B5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6288-A012-4AD7-A80E-D7645ABF0F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161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A942-B7BE-4890-8343-82F082B09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0C8D09-00B5-42C7-A6A5-B05C46D8E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636C4-0EE5-4F11-8C6B-2193DC6F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4CEB-4A60-411D-A16D-5CB613E32459}" type="datetimeFigureOut">
              <a:rPr lang="en-GB" smtClean="0"/>
              <a:t>30/04/20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7C8CE-CB4F-4BBC-999F-9CC33CA72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7DA2D-B947-4951-91CA-F33F14CC2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6288-A012-4AD7-A80E-D7645ABF0F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416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8FC401-FB16-4C05-8811-9BB8469784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D3A4CE-15B0-4A14-9E3C-5DFAC1625B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22FD5-A06B-4545-9844-EB8FC10E2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4CEB-4A60-411D-A16D-5CB613E32459}" type="datetimeFigureOut">
              <a:rPr lang="en-GB" smtClean="0"/>
              <a:t>30/04/20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1946E-3331-49C5-8DDD-C8769F27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40E2D-A9A6-41C0-9473-13F9ABD9B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6288-A012-4AD7-A80E-D7645ABF0F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05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A8EAA-91D5-441C-A560-F2276B934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12D39-C018-4C28-A0CC-322862FE6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3C6AC-36E5-4F79-BE94-282575D7F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4CEB-4A60-411D-A16D-5CB613E32459}" type="datetimeFigureOut">
              <a:rPr lang="en-GB" smtClean="0"/>
              <a:t>30/04/20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8D694-C76E-445B-A797-4E76AF870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17666-2704-49BE-A9AE-8B35A8043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6288-A012-4AD7-A80E-D7645ABF0F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50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B4C22-4108-48F6-97FA-CD5D0A8C0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168B6-5AF3-4DBD-8FEC-A0EF3970A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7F25D-1043-45AB-85BB-FD72F962D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4CEB-4A60-411D-A16D-5CB613E32459}" type="datetimeFigureOut">
              <a:rPr lang="en-GB" smtClean="0"/>
              <a:t>30/04/20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CFD43-C0FE-4B02-A0C9-BD7AD55A1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A500-3EB7-4B11-901F-6FD2DF15D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6288-A012-4AD7-A80E-D7645ABF0F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88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9BF06-C7C3-4302-A51A-F55BC8941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EC76D-8453-48B2-A98D-CD534423BF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945A60-083B-476F-A2EF-7DB50BE0F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061415-FFAA-4199-A3AF-7C6F389E6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4CEB-4A60-411D-A16D-5CB613E32459}" type="datetimeFigureOut">
              <a:rPr lang="en-GB" smtClean="0"/>
              <a:t>30/04/20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1580C0-C8BA-4F2E-8885-8DE8D61B2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C21608-F25B-44D5-A021-3D14275A5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6288-A012-4AD7-A80E-D7645ABF0F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87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6AFEF-9747-458D-AB96-3677574AF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DC1AE-1F0D-4FBF-ABF7-143FB1E9F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48C02D-CA2C-48A2-A8B5-ED700E941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5AC3AA-1C10-43BC-BD0C-0DB590C54C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90EBEE-C6D0-467C-BF1B-BD5FDBE61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52F6EB-957F-4C4A-ABE9-E2DDA3486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4CEB-4A60-411D-A16D-5CB613E32459}" type="datetimeFigureOut">
              <a:rPr lang="en-GB" smtClean="0"/>
              <a:t>30/04/20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F68EFA-5393-4E95-925A-97E44FF21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03CD1C-9E4C-406F-B27A-2E74CBC78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6288-A012-4AD7-A80E-D7645ABF0F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615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8A78D-EFE7-4088-BC66-D34935B6D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69CB6E-B757-4269-ADC6-C37640DA8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4CEB-4A60-411D-A16D-5CB613E32459}" type="datetimeFigureOut">
              <a:rPr lang="en-GB" smtClean="0"/>
              <a:t>30/04/20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3A518A-59FE-47D7-AA27-94950A977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44D5E-FB39-4FE4-B752-E850148D5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6288-A012-4AD7-A80E-D7645ABF0F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871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D05CC6-B002-4305-80BD-9E979541C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4CEB-4A60-411D-A16D-5CB613E32459}" type="datetimeFigureOut">
              <a:rPr lang="en-GB" smtClean="0"/>
              <a:t>30/04/20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1BD1FC-E569-40B2-9509-AADDCCC5A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A35A1-2899-405B-B33A-E03AB6B44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6288-A012-4AD7-A80E-D7645ABF0F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21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58A29-6E40-46E5-BA76-E1178D5E4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C5CC7-D154-4CBB-BA50-23935572A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4A0637-5519-4143-B636-C1398061C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A1B598-1C76-4B93-8175-BAFEC383B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4CEB-4A60-411D-A16D-5CB613E32459}" type="datetimeFigureOut">
              <a:rPr lang="en-GB" smtClean="0"/>
              <a:t>30/04/20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317410-CBBC-4610-B2B2-B828DB783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5086BE-3D29-4DEA-83FD-84F88F2F4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6288-A012-4AD7-A80E-D7645ABF0F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622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3A761-A10F-4409-91D6-548EB274D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409A68-A9F1-44A5-8CD7-695C66FE8A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06830-B6E1-487D-BC9D-FF492A6F7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A97A91-D772-42C6-ABAA-E94CC5EA8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4CEB-4A60-411D-A16D-5CB613E32459}" type="datetimeFigureOut">
              <a:rPr lang="en-GB" smtClean="0"/>
              <a:t>30/04/20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8101B1-63B1-49DD-A23B-867B4EFBC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89DB0-8114-4B97-8AE9-22C383AEF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6288-A012-4AD7-A80E-D7645ABF0F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85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4FCA44-41EF-4640-8615-5698297F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01BA9-6997-4F5B-8483-2290F42D4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65FDE-6EBC-4706-8566-72BD5DCD3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64CEB-4A60-411D-A16D-5CB613E32459}" type="datetimeFigureOut">
              <a:rPr lang="en-GB" smtClean="0"/>
              <a:t>30/04/20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00C10-0B9E-4A95-B211-A2904F8FD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6B509-CF15-44D2-8D80-CD089FA1C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66288-A012-4AD7-A80E-D7645ABF0F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91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vered, sign, tree, street&#10;&#10;Description automatically generated">
            <a:extLst>
              <a:ext uri="{FF2B5EF4-FFF2-40B4-BE49-F238E27FC236}">
                <a16:creationId xmlns:a16="http://schemas.microsoft.com/office/drawing/2014/main" id="{61751E33-A8FC-42A5-ADC4-7D577610B5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84586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940D67-A065-4D86-8CE1-B8BA93909434}"/>
              </a:ext>
            </a:extLst>
          </p:cNvPr>
          <p:cNvSpPr txBox="1"/>
          <p:nvPr/>
        </p:nvSpPr>
        <p:spPr>
          <a:xfrm>
            <a:off x="4570593" y="103501"/>
            <a:ext cx="62393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6600" b="1" dirty="0">
                <a:latin typeface="Edwardian Script ITC" panose="030303020407070D0804" pitchFamily="66" charset="0"/>
              </a:rPr>
              <a:t>Great Ayton in 1911</a:t>
            </a:r>
          </a:p>
          <a:p>
            <a:pPr algn="ctr"/>
            <a:r>
              <a:rPr lang="en-GB" sz="5400" b="1" dirty="0">
                <a:latin typeface="Edwardian Script ITC" panose="030303020407070D0804" pitchFamily="66" charset="0"/>
              </a:rPr>
              <a:t>People &amp; Places</a:t>
            </a:r>
          </a:p>
        </p:txBody>
      </p:sp>
      <p:pic>
        <p:nvPicPr>
          <p:cNvPr id="3" name="Picture 2" descr="A vintage photo of a large body of water&#10;&#10;Description automatically generated">
            <a:extLst>
              <a:ext uri="{FF2B5EF4-FFF2-40B4-BE49-F238E27FC236}">
                <a16:creationId xmlns:a16="http://schemas.microsoft.com/office/drawing/2014/main" id="{7FC007CC-9A5F-4EE1-AA0A-3E83E52C8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014" y="2209800"/>
            <a:ext cx="7101092" cy="454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43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9089C10A-1BA2-412B-AE12-3F57A4E4BB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268"/>
            <a:ext cx="12192000" cy="6878268"/>
          </a:xfrm>
          <a:prstGeom prst="rect">
            <a:avLst/>
          </a:prstGeom>
        </p:spPr>
      </p:pic>
      <p:sp>
        <p:nvSpPr>
          <p:cNvPr id="4" name="Star: 6 Points 3">
            <a:extLst>
              <a:ext uri="{FF2B5EF4-FFF2-40B4-BE49-F238E27FC236}">
                <a16:creationId xmlns:a16="http://schemas.microsoft.com/office/drawing/2014/main" id="{45CDFB10-90D3-413F-9880-84783B8E90F3}"/>
              </a:ext>
            </a:extLst>
          </p:cNvPr>
          <p:cNvSpPr/>
          <p:nvPr/>
        </p:nvSpPr>
        <p:spPr>
          <a:xfrm flipV="1">
            <a:off x="4434213" y="2964912"/>
            <a:ext cx="300625" cy="36325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B04BFF6D-15A2-4059-9CC0-20ABAA6E9C8D}"/>
              </a:ext>
            </a:extLst>
          </p:cNvPr>
          <p:cNvSpPr/>
          <p:nvPr/>
        </p:nvSpPr>
        <p:spPr>
          <a:xfrm>
            <a:off x="4734838" y="3639438"/>
            <a:ext cx="300625" cy="36325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tar: 6 Points 6">
            <a:extLst>
              <a:ext uri="{FF2B5EF4-FFF2-40B4-BE49-F238E27FC236}">
                <a16:creationId xmlns:a16="http://schemas.microsoft.com/office/drawing/2014/main" id="{77974874-ECC5-401C-8B8D-AF376A3D6A51}"/>
              </a:ext>
            </a:extLst>
          </p:cNvPr>
          <p:cNvSpPr/>
          <p:nvPr/>
        </p:nvSpPr>
        <p:spPr>
          <a:xfrm flipV="1">
            <a:off x="7315200" y="1979112"/>
            <a:ext cx="275573" cy="33006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tar: 6 Points 7">
            <a:extLst>
              <a:ext uri="{FF2B5EF4-FFF2-40B4-BE49-F238E27FC236}">
                <a16:creationId xmlns:a16="http://schemas.microsoft.com/office/drawing/2014/main" id="{9D8312BA-EF14-4118-94F1-B17AE336DD51}"/>
              </a:ext>
            </a:extLst>
          </p:cNvPr>
          <p:cNvSpPr/>
          <p:nvPr/>
        </p:nvSpPr>
        <p:spPr>
          <a:xfrm>
            <a:off x="6375748" y="3256767"/>
            <a:ext cx="300625" cy="36325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62A25439-2D37-4E24-9DB4-3DD0DB774EB8}"/>
              </a:ext>
            </a:extLst>
          </p:cNvPr>
          <p:cNvSpPr/>
          <p:nvPr/>
        </p:nvSpPr>
        <p:spPr>
          <a:xfrm>
            <a:off x="4325657" y="1979114"/>
            <a:ext cx="275572" cy="330061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33252ED1-7BC1-4F6D-8D81-A98705D91CF3}"/>
              </a:ext>
            </a:extLst>
          </p:cNvPr>
          <p:cNvSpPr/>
          <p:nvPr/>
        </p:nvSpPr>
        <p:spPr>
          <a:xfrm>
            <a:off x="6676373" y="2144144"/>
            <a:ext cx="275572" cy="330061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tar: 6 Points 11">
            <a:extLst>
              <a:ext uri="{FF2B5EF4-FFF2-40B4-BE49-F238E27FC236}">
                <a16:creationId xmlns:a16="http://schemas.microsoft.com/office/drawing/2014/main" id="{C1013610-3E24-4FF5-8C06-9E674684B9E9}"/>
              </a:ext>
            </a:extLst>
          </p:cNvPr>
          <p:cNvSpPr/>
          <p:nvPr/>
        </p:nvSpPr>
        <p:spPr>
          <a:xfrm>
            <a:off x="6901840" y="2639235"/>
            <a:ext cx="300624" cy="325677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A36391-6143-4958-929A-C93A68C5C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47" y="914400"/>
            <a:ext cx="11127496" cy="473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82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front of a house&#10;&#10;Description automatically generated">
            <a:extLst>
              <a:ext uri="{FF2B5EF4-FFF2-40B4-BE49-F238E27FC236}">
                <a16:creationId xmlns:a16="http://schemas.microsoft.com/office/drawing/2014/main" id="{66375C25-C31B-44AA-A90A-3240E1CD8B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111" y="426133"/>
            <a:ext cx="8457527" cy="600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8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old stone building&#10;&#10;Description automatically generated">
            <a:extLst>
              <a:ext uri="{FF2B5EF4-FFF2-40B4-BE49-F238E27FC236}">
                <a16:creationId xmlns:a16="http://schemas.microsoft.com/office/drawing/2014/main" id="{46FDF01B-E7BB-4666-B969-20B3645984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1531" y="308127"/>
            <a:ext cx="8348938" cy="49352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6679F6-7F8C-411F-A04D-39D509832C34}"/>
              </a:ext>
            </a:extLst>
          </p:cNvPr>
          <p:cNvSpPr txBox="1"/>
          <p:nvPr/>
        </p:nvSpPr>
        <p:spPr>
          <a:xfrm>
            <a:off x="4928052" y="5538984"/>
            <a:ext cx="3376703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Is this the remains of a  gas lamp or an old “stink pipe”?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99649DCF-F689-4A72-8114-17C2A60DA3B7}"/>
              </a:ext>
            </a:extLst>
          </p:cNvPr>
          <p:cNvSpPr/>
          <p:nvPr/>
        </p:nvSpPr>
        <p:spPr>
          <a:xfrm>
            <a:off x="4371583" y="2242159"/>
            <a:ext cx="431209" cy="430269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0C191A1-F641-4406-BD2B-8B9EB4A63194}"/>
              </a:ext>
            </a:extLst>
          </p:cNvPr>
          <p:cNvCxnSpPr>
            <a:cxnSpLocks/>
          </p:cNvCxnSpPr>
          <p:nvPr/>
        </p:nvCxnSpPr>
        <p:spPr>
          <a:xfrm>
            <a:off x="4587187" y="2672428"/>
            <a:ext cx="799005" cy="28665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303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gn on a pole on a city street&#10;&#10;Description automatically generated">
            <a:extLst>
              <a:ext uri="{FF2B5EF4-FFF2-40B4-BE49-F238E27FC236}">
                <a16:creationId xmlns:a16="http://schemas.microsoft.com/office/drawing/2014/main" id="{0A8AB6E4-2308-4A24-B5FD-236CA87C5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87" y="500062"/>
            <a:ext cx="3095625" cy="5857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D1A9C0-2626-4FD5-AFBA-780FAB0B6169}"/>
              </a:ext>
            </a:extLst>
          </p:cNvPr>
          <p:cNvSpPr txBox="1"/>
          <p:nvPr/>
        </p:nvSpPr>
        <p:spPr>
          <a:xfrm>
            <a:off x="7135586" y="2204357"/>
            <a:ext cx="3559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Stink pipe in London Street</a:t>
            </a:r>
          </a:p>
        </p:txBody>
      </p:sp>
    </p:spTree>
    <p:extLst>
      <p:ext uri="{BB962C8B-B14F-4D97-AF65-F5344CB8AC3E}">
        <p14:creationId xmlns:p14="http://schemas.microsoft.com/office/powerpoint/2010/main" val="4171181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2F5C14-F56B-409C-A416-35217B41DCB0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034" y="443118"/>
            <a:ext cx="4061782" cy="2985881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E2043F43-84B8-4C81-A4CF-339E9D7F1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3730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87B32B-CE53-4C60-8508-484A32F2C69B}"/>
              </a:ext>
            </a:extLst>
          </p:cNvPr>
          <p:cNvSpPr/>
          <p:nvPr/>
        </p:nvSpPr>
        <p:spPr>
          <a:xfrm>
            <a:off x="7367588" y="1400479"/>
            <a:ext cx="4523012" cy="5117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Four cottages to left of 3-storey houses occupied by the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descendents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John and Mary Anne Stevens who relocated from Chilmark in Wiltshire to Great Ayton in the 1890’s.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cottage was occupied in 1911 by the Suggitt family. Edith Suggitt aged 35 was a daughter of John and Mary Stevens.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next four roomed cottage are Edith’s brother William Stevens with his wife Eleanor Hill and their daughter Mary Eleanor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next cottage was  occupied by single brother Frank Stevens, a whinstone miner, who is recorded as the sole occupant.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last cottage in the row are living John Stevens with his wife Elizabeth and daughter Sadie. John was the son of James Stevens.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8E114B-87C2-4A69-AC13-833284EC11C9}"/>
              </a:ext>
            </a:extLst>
          </p:cNvPr>
          <p:cNvSpPr/>
          <p:nvPr/>
        </p:nvSpPr>
        <p:spPr>
          <a:xfrm>
            <a:off x="8046860" y="544098"/>
            <a:ext cx="2800960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250440" algn="l"/>
                <a:tab pos="2970530" algn="l"/>
                <a:tab pos="3690620" algn="l"/>
                <a:tab pos="4591050" algn="l"/>
              </a:tabLst>
            </a:pP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 End High Green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70BCDCD-310D-454D-A140-C6276A9F29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82214"/>
              </p:ext>
            </p:extLst>
          </p:nvPr>
        </p:nvGraphicFramePr>
        <p:xfrm>
          <a:off x="481012" y="3730625"/>
          <a:ext cx="6657975" cy="11002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3920">
                  <a:extLst>
                    <a:ext uri="{9D8B030D-6E8A-4147-A177-3AD203B41FA5}">
                      <a16:colId xmlns:a16="http://schemas.microsoft.com/office/drawing/2014/main" val="2564116121"/>
                    </a:ext>
                  </a:extLst>
                </a:gridCol>
                <a:gridCol w="704215">
                  <a:extLst>
                    <a:ext uri="{9D8B030D-6E8A-4147-A177-3AD203B41FA5}">
                      <a16:colId xmlns:a16="http://schemas.microsoft.com/office/drawing/2014/main" val="2093842759"/>
                    </a:ext>
                  </a:extLst>
                </a:gridCol>
                <a:gridCol w="622935">
                  <a:extLst>
                    <a:ext uri="{9D8B030D-6E8A-4147-A177-3AD203B41FA5}">
                      <a16:colId xmlns:a16="http://schemas.microsoft.com/office/drawing/2014/main" val="2406610095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val="2605593442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val="2176302076"/>
                    </a:ext>
                  </a:extLst>
                </a:gridCol>
                <a:gridCol w="762635">
                  <a:extLst>
                    <a:ext uri="{9D8B030D-6E8A-4147-A177-3AD203B41FA5}">
                      <a16:colId xmlns:a16="http://schemas.microsoft.com/office/drawing/2014/main" val="879168512"/>
                    </a:ext>
                  </a:extLst>
                </a:gridCol>
                <a:gridCol w="1106170">
                  <a:extLst>
                    <a:ext uri="{9D8B030D-6E8A-4147-A177-3AD203B41FA5}">
                      <a16:colId xmlns:a16="http://schemas.microsoft.com/office/drawing/2014/main" val="4282113704"/>
                    </a:ext>
                  </a:extLst>
                </a:gridCol>
                <a:gridCol w="1414145">
                  <a:extLst>
                    <a:ext uri="{9D8B030D-6E8A-4147-A177-3AD203B41FA5}">
                      <a16:colId xmlns:a16="http://schemas.microsoft.com/office/drawing/2014/main" val="18708186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First Name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Surname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Status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Age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Date of Birth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Occupation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Place of birth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87082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John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Suggitt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Head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Married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1875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Carter General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Skelton Yorkshire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29930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Edith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Suggitt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Wife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Married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1876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Chilmark Wiltshire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7008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Frank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Suggitt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Single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1897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Great  Ayton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838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Ernest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Suggitt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Single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1906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Great Ayton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6304731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DF21746-4BC7-4BBA-8AEB-1DC8BDDB8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637303"/>
              </p:ext>
            </p:extLst>
          </p:nvPr>
        </p:nvGraphicFramePr>
        <p:xfrm>
          <a:off x="481013" y="5018951"/>
          <a:ext cx="6657974" cy="6678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8996">
                  <a:extLst>
                    <a:ext uri="{9D8B030D-6E8A-4147-A177-3AD203B41FA5}">
                      <a16:colId xmlns:a16="http://schemas.microsoft.com/office/drawing/2014/main" val="1891559143"/>
                    </a:ext>
                  </a:extLst>
                </a:gridCol>
                <a:gridCol w="722728">
                  <a:extLst>
                    <a:ext uri="{9D8B030D-6E8A-4147-A177-3AD203B41FA5}">
                      <a16:colId xmlns:a16="http://schemas.microsoft.com/office/drawing/2014/main" val="2341116916"/>
                    </a:ext>
                  </a:extLst>
                </a:gridCol>
                <a:gridCol w="722728">
                  <a:extLst>
                    <a:ext uri="{9D8B030D-6E8A-4147-A177-3AD203B41FA5}">
                      <a16:colId xmlns:a16="http://schemas.microsoft.com/office/drawing/2014/main" val="654860758"/>
                    </a:ext>
                  </a:extLst>
                </a:gridCol>
                <a:gridCol w="628900">
                  <a:extLst>
                    <a:ext uri="{9D8B030D-6E8A-4147-A177-3AD203B41FA5}">
                      <a16:colId xmlns:a16="http://schemas.microsoft.com/office/drawing/2014/main" val="694301563"/>
                    </a:ext>
                  </a:extLst>
                </a:gridCol>
                <a:gridCol w="361364">
                  <a:extLst>
                    <a:ext uri="{9D8B030D-6E8A-4147-A177-3AD203B41FA5}">
                      <a16:colId xmlns:a16="http://schemas.microsoft.com/office/drawing/2014/main" val="2146146101"/>
                    </a:ext>
                  </a:extLst>
                </a:gridCol>
                <a:gridCol w="628900">
                  <a:extLst>
                    <a:ext uri="{9D8B030D-6E8A-4147-A177-3AD203B41FA5}">
                      <a16:colId xmlns:a16="http://schemas.microsoft.com/office/drawing/2014/main" val="3961183516"/>
                    </a:ext>
                  </a:extLst>
                </a:gridCol>
                <a:gridCol w="1168411">
                  <a:extLst>
                    <a:ext uri="{9D8B030D-6E8A-4147-A177-3AD203B41FA5}">
                      <a16:colId xmlns:a16="http://schemas.microsoft.com/office/drawing/2014/main" val="3463843750"/>
                    </a:ext>
                  </a:extLst>
                </a:gridCol>
                <a:gridCol w="1435947">
                  <a:extLst>
                    <a:ext uri="{9D8B030D-6E8A-4147-A177-3AD203B41FA5}">
                      <a16:colId xmlns:a16="http://schemas.microsoft.com/office/drawing/2014/main" val="1547966190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William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Stevens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Head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Married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1863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Ironstone Miner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Chilmark Wiltshire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8778140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Eleanor Hill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Stevens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Wife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Married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1860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Stockton on Tees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4152178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Mary Eleanor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Stevens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Daughter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Single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1900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Great Ayton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95657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9BBEF3C-2201-46C5-9C49-7C45D5AB75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381991"/>
              </p:ext>
            </p:extLst>
          </p:nvPr>
        </p:nvGraphicFramePr>
        <p:xfrm>
          <a:off x="481011" y="5973521"/>
          <a:ext cx="6657975" cy="544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7994">
                  <a:extLst>
                    <a:ext uri="{9D8B030D-6E8A-4147-A177-3AD203B41FA5}">
                      <a16:colId xmlns:a16="http://schemas.microsoft.com/office/drawing/2014/main" val="3327876963"/>
                    </a:ext>
                  </a:extLst>
                </a:gridCol>
                <a:gridCol w="723279">
                  <a:extLst>
                    <a:ext uri="{9D8B030D-6E8A-4147-A177-3AD203B41FA5}">
                      <a16:colId xmlns:a16="http://schemas.microsoft.com/office/drawing/2014/main" val="3458808246"/>
                    </a:ext>
                  </a:extLst>
                </a:gridCol>
                <a:gridCol w="827964">
                  <a:extLst>
                    <a:ext uri="{9D8B030D-6E8A-4147-A177-3AD203B41FA5}">
                      <a16:colId xmlns:a16="http://schemas.microsoft.com/office/drawing/2014/main" val="2452217276"/>
                    </a:ext>
                  </a:extLst>
                </a:gridCol>
                <a:gridCol w="701073">
                  <a:extLst>
                    <a:ext uri="{9D8B030D-6E8A-4147-A177-3AD203B41FA5}">
                      <a16:colId xmlns:a16="http://schemas.microsoft.com/office/drawing/2014/main" val="3879670891"/>
                    </a:ext>
                  </a:extLst>
                </a:gridCol>
                <a:gridCol w="361640">
                  <a:extLst>
                    <a:ext uri="{9D8B030D-6E8A-4147-A177-3AD203B41FA5}">
                      <a16:colId xmlns:a16="http://schemas.microsoft.com/office/drawing/2014/main" val="1993556675"/>
                    </a:ext>
                  </a:extLst>
                </a:gridCol>
                <a:gridCol w="557686">
                  <a:extLst>
                    <a:ext uri="{9D8B030D-6E8A-4147-A177-3AD203B41FA5}">
                      <a16:colId xmlns:a16="http://schemas.microsoft.com/office/drawing/2014/main" val="1881836799"/>
                    </a:ext>
                  </a:extLst>
                </a:gridCol>
                <a:gridCol w="1529038">
                  <a:extLst>
                    <a:ext uri="{9D8B030D-6E8A-4147-A177-3AD203B41FA5}">
                      <a16:colId xmlns:a16="http://schemas.microsoft.com/office/drawing/2014/main" val="3306837511"/>
                    </a:ext>
                  </a:extLst>
                </a:gridCol>
                <a:gridCol w="1169301">
                  <a:extLst>
                    <a:ext uri="{9D8B030D-6E8A-4147-A177-3AD203B41FA5}">
                      <a16:colId xmlns:a16="http://schemas.microsoft.com/office/drawing/2014/main" val="40673337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John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Stevens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Head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Married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1878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Miner Below Ground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Great Ayton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9594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Elizabeth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Stevens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Wife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Married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1885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Yorks Armley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2376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Sadie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Stevens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Daughter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1911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Great Ayton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8359540"/>
                  </a:ext>
                </a:extLst>
              </a:tr>
            </a:tbl>
          </a:graphicData>
        </a:graphic>
      </p:graphicFrame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7C2084FA-9BFB-42E9-8763-5932E1B6722C}"/>
              </a:ext>
            </a:extLst>
          </p:cNvPr>
          <p:cNvSpPr/>
          <p:nvPr/>
        </p:nvSpPr>
        <p:spPr>
          <a:xfrm>
            <a:off x="2367419" y="1944929"/>
            <a:ext cx="1252603" cy="1142695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27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EE6E8D89-88BC-4184-9EFA-EF6513CBC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357" y="424543"/>
            <a:ext cx="4193722" cy="60089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86E786-BAEA-4BCE-AECB-FB5994EC7DD8}"/>
              </a:ext>
            </a:extLst>
          </p:cNvPr>
          <p:cNvSpPr txBox="1"/>
          <p:nvPr/>
        </p:nvSpPr>
        <p:spPr>
          <a:xfrm>
            <a:off x="7347857" y="2432957"/>
            <a:ext cx="2955472" cy="224676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Worthington Pearson </a:t>
            </a:r>
            <a:r>
              <a:rPr lang="en-GB" sz="2800"/>
              <a:t>and Watson </a:t>
            </a:r>
            <a:r>
              <a:rPr lang="en-GB" sz="2800" dirty="0"/>
              <a:t>Johnstone on new Coronation Seat (1912)</a:t>
            </a:r>
          </a:p>
        </p:txBody>
      </p:sp>
    </p:spTree>
    <p:extLst>
      <p:ext uri="{BB962C8B-B14F-4D97-AF65-F5344CB8AC3E}">
        <p14:creationId xmlns:p14="http://schemas.microsoft.com/office/powerpoint/2010/main" val="660514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ntage photo of an old building&#10;&#10;Description automatically generated">
            <a:extLst>
              <a:ext uri="{FF2B5EF4-FFF2-40B4-BE49-F238E27FC236}">
                <a16:creationId xmlns:a16="http://schemas.microsoft.com/office/drawing/2014/main" id="{46C729AB-A09B-45D1-A819-F677FA628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36" y="331046"/>
            <a:ext cx="8088528" cy="50742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FCEACC-21B5-432E-BBAB-8670CD5B4643}"/>
              </a:ext>
            </a:extLst>
          </p:cNvPr>
          <p:cNvSpPr txBox="1"/>
          <p:nvPr/>
        </p:nvSpPr>
        <p:spPr>
          <a:xfrm>
            <a:off x="4346532" y="5695957"/>
            <a:ext cx="4171167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Coates Draper and Grocery Store (now chemist)</a:t>
            </a:r>
          </a:p>
        </p:txBody>
      </p:sp>
    </p:spTree>
    <p:extLst>
      <p:ext uri="{BB962C8B-B14F-4D97-AF65-F5344CB8AC3E}">
        <p14:creationId xmlns:p14="http://schemas.microsoft.com/office/powerpoint/2010/main" val="225651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treet in front of a house&#10;&#10;Description automatically generated">
            <a:extLst>
              <a:ext uri="{FF2B5EF4-FFF2-40B4-BE49-F238E27FC236}">
                <a16:creationId xmlns:a16="http://schemas.microsoft.com/office/drawing/2014/main" id="{B1D0D84F-CD89-42D6-BD20-3B9704770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59" y="1697464"/>
            <a:ext cx="6827284" cy="42298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527B2B-8437-404C-A2D7-A730120D1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503DF9-7448-4D2C-8DB4-43E919E56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587" y="798982"/>
            <a:ext cx="36086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British School</a:t>
            </a:r>
            <a:endParaRPr kumimoji="0" lang="en-GB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26C13D-7F8F-4AE3-AB37-C13C69004B9D}"/>
              </a:ext>
            </a:extLst>
          </p:cNvPr>
          <p:cNvSpPr/>
          <p:nvPr/>
        </p:nvSpPr>
        <p:spPr>
          <a:xfrm>
            <a:off x="7583305" y="1697464"/>
            <a:ext cx="4345651" cy="383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Founded in 1842 to provide FREE non-sectarian education to boys &amp; girls, financed by public subscription.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Thomas Richardson donated four Stockton &amp; Darlington railway shares which brought in enough income to pay the running costs &amp; salaries.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school closed in 1968 and became the county library in 1971, In 2012 the building became a community library, owned and operated as Great Ayton Discovery Centre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03C3E3D2-D054-4163-AB73-6826DD311446}"/>
              </a:ext>
            </a:extLst>
          </p:cNvPr>
          <p:cNvSpPr/>
          <p:nvPr/>
        </p:nvSpPr>
        <p:spPr>
          <a:xfrm rot="21019239">
            <a:off x="4809994" y="2931091"/>
            <a:ext cx="1089764" cy="651354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292E779-672B-4427-9088-EC4DFDAD83BF}"/>
              </a:ext>
            </a:extLst>
          </p:cNvPr>
          <p:cNvCxnSpPr/>
          <p:nvPr/>
        </p:nvCxnSpPr>
        <p:spPr>
          <a:xfrm flipH="1">
            <a:off x="5448822" y="1979112"/>
            <a:ext cx="647178" cy="9770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AA4D4AC-B8C6-4E90-8464-09923E3633B3}"/>
              </a:ext>
            </a:extLst>
          </p:cNvPr>
          <p:cNvSpPr txBox="1"/>
          <p:nvPr/>
        </p:nvSpPr>
        <p:spPr>
          <a:xfrm>
            <a:off x="5975384" y="1070625"/>
            <a:ext cx="1377753" cy="9233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Sign now in back wall of car park</a:t>
            </a:r>
          </a:p>
        </p:txBody>
      </p:sp>
    </p:spTree>
    <p:extLst>
      <p:ext uri="{BB962C8B-B14F-4D97-AF65-F5344CB8AC3E}">
        <p14:creationId xmlns:p14="http://schemas.microsoft.com/office/powerpoint/2010/main" val="2655637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photo of a house&#10;&#10;Description automatically generated">
            <a:extLst>
              <a:ext uri="{FF2B5EF4-FFF2-40B4-BE49-F238E27FC236}">
                <a16:creationId xmlns:a16="http://schemas.microsoft.com/office/drawing/2014/main" id="{56B5FC32-126C-41B3-B9BF-8FD7FC1716B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0430" y="0"/>
            <a:ext cx="6795770" cy="3883068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6719D31-1D87-4350-B540-A8765C47F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227461"/>
              </p:ext>
            </p:extLst>
          </p:nvPr>
        </p:nvGraphicFramePr>
        <p:xfrm>
          <a:off x="5260430" y="4010178"/>
          <a:ext cx="6795770" cy="26601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3605">
                  <a:extLst>
                    <a:ext uri="{9D8B030D-6E8A-4147-A177-3AD203B41FA5}">
                      <a16:colId xmlns:a16="http://schemas.microsoft.com/office/drawing/2014/main" val="3009276661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844184177"/>
                    </a:ext>
                  </a:extLst>
                </a:gridCol>
                <a:gridCol w="973455">
                  <a:extLst>
                    <a:ext uri="{9D8B030D-6E8A-4147-A177-3AD203B41FA5}">
                      <a16:colId xmlns:a16="http://schemas.microsoft.com/office/drawing/2014/main" val="1633379797"/>
                    </a:ext>
                  </a:extLst>
                </a:gridCol>
                <a:gridCol w="600710">
                  <a:extLst>
                    <a:ext uri="{9D8B030D-6E8A-4147-A177-3AD203B41FA5}">
                      <a16:colId xmlns:a16="http://schemas.microsoft.com/office/drawing/2014/main" val="3954334971"/>
                    </a:ext>
                  </a:extLst>
                </a:gridCol>
                <a:gridCol w="643890">
                  <a:extLst>
                    <a:ext uri="{9D8B030D-6E8A-4147-A177-3AD203B41FA5}">
                      <a16:colId xmlns:a16="http://schemas.microsoft.com/office/drawing/2014/main" val="2468027384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4289916159"/>
                    </a:ext>
                  </a:extLst>
                </a:gridCol>
                <a:gridCol w="477520">
                  <a:extLst>
                    <a:ext uri="{9D8B030D-6E8A-4147-A177-3AD203B41FA5}">
                      <a16:colId xmlns:a16="http://schemas.microsoft.com/office/drawing/2014/main" val="231832997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898483556"/>
                    </a:ext>
                  </a:extLst>
                </a:gridCol>
                <a:gridCol w="1130935">
                  <a:extLst>
                    <a:ext uri="{9D8B030D-6E8A-4147-A177-3AD203B41FA5}">
                      <a16:colId xmlns:a16="http://schemas.microsoft.com/office/drawing/2014/main" val="2248820879"/>
                    </a:ext>
                  </a:extLst>
                </a:gridCol>
              </a:tblGrid>
              <a:tr h="351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First Name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Last Name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Relationship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Marital status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Sex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Age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Birth Year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Occupation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Birth Place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6580572"/>
                  </a:ext>
                </a:extLst>
              </a:tr>
              <a:tr h="3511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Charles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Stuart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Head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Single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1858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Medical Practitioner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Chirnside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Berwickshire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7986679"/>
                  </a:ext>
                </a:extLst>
              </a:tr>
              <a:tr h="3511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Jessie</a:t>
                      </a:r>
                      <a:endParaRPr lang="en-GB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Logan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Stuart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Sister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Single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Female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1861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Housekeeper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Chirnside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Berwickshire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9290981"/>
                  </a:ext>
                </a:extLst>
              </a:tr>
              <a:tr h="3511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Mary Erskine</a:t>
                      </a:r>
                      <a:endParaRPr lang="en-GB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Carmichael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Stuart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Sister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Single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Female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1875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Companion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Chirnside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Berwickshire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702121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Robert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Murray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Assistant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Single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1888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Medical Practioner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Hobkirk Roxburghshire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876099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Emily Josehine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Durkin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Servant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Single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Female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1890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Housemaid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St. Johns Middlesbrough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621494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4403AB9-CE18-4565-8361-53E91E3494C2}"/>
              </a:ext>
            </a:extLst>
          </p:cNvPr>
          <p:cNvSpPr/>
          <p:nvPr/>
        </p:nvSpPr>
        <p:spPr>
          <a:xfrm>
            <a:off x="511478" y="1318314"/>
            <a:ext cx="4367409" cy="4597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old Doctors Surgery where access was gained through the arch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Charles Stuart was born in Chirnside, Berwickshire on 20 March 1858 and attended Edinburgh University where he gained his qualification of Doctor of Medicine M.D.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 living in the house in 1911 were two of his sisters Jessie and Mary.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was a much loved family doctor for 39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ears and died in 1923 aged 65. He and sister Jessie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commemorated in a stained-glass window in Christ Church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A2FE40-4781-49B0-AD94-DA96F33C03FC}"/>
              </a:ext>
            </a:extLst>
          </p:cNvPr>
          <p:cNvSpPr/>
          <p:nvPr/>
        </p:nvSpPr>
        <p:spPr>
          <a:xfrm>
            <a:off x="845863" y="503145"/>
            <a:ext cx="3698641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Doctors Surgery, High Green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AC1F1AA1-F536-43C1-8552-23F40B7C67F4}"/>
              </a:ext>
            </a:extLst>
          </p:cNvPr>
          <p:cNvSpPr/>
          <p:nvPr/>
        </p:nvSpPr>
        <p:spPr>
          <a:xfrm flipH="1" flipV="1">
            <a:off x="7478038" y="2668045"/>
            <a:ext cx="626302" cy="601248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888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8396474E-7088-4711-8DAC-5FC329FD91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4" y="47305"/>
            <a:ext cx="12191999" cy="6860799"/>
          </a:xfrm>
          <a:prstGeom prst="rect">
            <a:avLst/>
          </a:prstGeom>
        </p:spPr>
      </p:pic>
      <p:sp>
        <p:nvSpPr>
          <p:cNvPr id="2" name="Star: 7 Points 1">
            <a:extLst>
              <a:ext uri="{FF2B5EF4-FFF2-40B4-BE49-F238E27FC236}">
                <a16:creationId xmlns:a16="http://schemas.microsoft.com/office/drawing/2014/main" id="{34FCCC18-BFD8-4062-8180-F98BB139B576}"/>
              </a:ext>
            </a:extLst>
          </p:cNvPr>
          <p:cNvSpPr/>
          <p:nvPr/>
        </p:nvSpPr>
        <p:spPr>
          <a:xfrm>
            <a:off x="2467628" y="4835047"/>
            <a:ext cx="225468" cy="20041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tar: 6 Points 3">
            <a:extLst>
              <a:ext uri="{FF2B5EF4-FFF2-40B4-BE49-F238E27FC236}">
                <a16:creationId xmlns:a16="http://schemas.microsoft.com/office/drawing/2014/main" id="{B4CDF4B3-67F8-4C1D-8E21-69C22CBD62A6}"/>
              </a:ext>
            </a:extLst>
          </p:cNvPr>
          <p:cNvSpPr/>
          <p:nvPr/>
        </p:nvSpPr>
        <p:spPr>
          <a:xfrm>
            <a:off x="1957818" y="4847573"/>
            <a:ext cx="225468" cy="25052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tar: 6 Points 4">
            <a:extLst>
              <a:ext uri="{FF2B5EF4-FFF2-40B4-BE49-F238E27FC236}">
                <a16:creationId xmlns:a16="http://schemas.microsoft.com/office/drawing/2014/main" id="{997F3333-42CF-428A-B883-0A6BD74D31C5}"/>
              </a:ext>
            </a:extLst>
          </p:cNvPr>
          <p:cNvSpPr/>
          <p:nvPr/>
        </p:nvSpPr>
        <p:spPr>
          <a:xfrm flipH="1">
            <a:off x="2237774" y="5572351"/>
            <a:ext cx="225469" cy="25052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8502C66C-5583-46DE-81D6-2FC5F17DD05C}"/>
              </a:ext>
            </a:extLst>
          </p:cNvPr>
          <p:cNvSpPr/>
          <p:nvPr/>
        </p:nvSpPr>
        <p:spPr>
          <a:xfrm flipV="1">
            <a:off x="926926" y="6463430"/>
            <a:ext cx="250520" cy="30688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tar: 6 Points 7">
            <a:extLst>
              <a:ext uri="{FF2B5EF4-FFF2-40B4-BE49-F238E27FC236}">
                <a16:creationId xmlns:a16="http://schemas.microsoft.com/office/drawing/2014/main" id="{52184D8C-7032-45FB-AB7C-C59ECCD12F4E}"/>
              </a:ext>
            </a:extLst>
          </p:cNvPr>
          <p:cNvSpPr/>
          <p:nvPr/>
        </p:nvSpPr>
        <p:spPr>
          <a:xfrm>
            <a:off x="6095999" y="5273458"/>
            <a:ext cx="225469" cy="25052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654F2742-3036-4E95-9484-1AFFFE6C9B80}"/>
              </a:ext>
            </a:extLst>
          </p:cNvPr>
          <p:cNvSpPr/>
          <p:nvPr/>
        </p:nvSpPr>
        <p:spPr>
          <a:xfrm>
            <a:off x="6321468" y="5455084"/>
            <a:ext cx="225469" cy="25051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290EF4B4-79E5-402A-A4A0-C2DC8BF14FED}"/>
              </a:ext>
            </a:extLst>
          </p:cNvPr>
          <p:cNvSpPr/>
          <p:nvPr/>
        </p:nvSpPr>
        <p:spPr>
          <a:xfrm>
            <a:off x="6411343" y="5166986"/>
            <a:ext cx="271188" cy="25051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tar: 6 Points 11">
            <a:extLst>
              <a:ext uri="{FF2B5EF4-FFF2-40B4-BE49-F238E27FC236}">
                <a16:creationId xmlns:a16="http://schemas.microsoft.com/office/drawing/2014/main" id="{882A5438-855C-4219-8E4F-7AA36F765212}"/>
              </a:ext>
            </a:extLst>
          </p:cNvPr>
          <p:cNvSpPr/>
          <p:nvPr/>
        </p:nvSpPr>
        <p:spPr>
          <a:xfrm>
            <a:off x="5870530" y="5697611"/>
            <a:ext cx="225469" cy="25051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tar: 6 Points 12">
            <a:extLst>
              <a:ext uri="{FF2B5EF4-FFF2-40B4-BE49-F238E27FC236}">
                <a16:creationId xmlns:a16="http://schemas.microsoft.com/office/drawing/2014/main" id="{E257ADE2-14CA-4C93-B042-145BC1C53007}"/>
              </a:ext>
            </a:extLst>
          </p:cNvPr>
          <p:cNvSpPr/>
          <p:nvPr/>
        </p:nvSpPr>
        <p:spPr>
          <a:xfrm>
            <a:off x="5745481" y="5217091"/>
            <a:ext cx="271188" cy="25051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tar: 6 Points 13">
            <a:extLst>
              <a:ext uri="{FF2B5EF4-FFF2-40B4-BE49-F238E27FC236}">
                <a16:creationId xmlns:a16="http://schemas.microsoft.com/office/drawing/2014/main" id="{B13D8ABD-16CE-4907-9EFF-A47BFE35D302}"/>
              </a:ext>
            </a:extLst>
          </p:cNvPr>
          <p:cNvSpPr/>
          <p:nvPr/>
        </p:nvSpPr>
        <p:spPr>
          <a:xfrm>
            <a:off x="6613532" y="4067515"/>
            <a:ext cx="271188" cy="25051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tar: 6 Points 14">
            <a:extLst>
              <a:ext uri="{FF2B5EF4-FFF2-40B4-BE49-F238E27FC236}">
                <a16:creationId xmlns:a16="http://schemas.microsoft.com/office/drawing/2014/main" id="{B70434D5-A87E-4809-A6CE-5DA56AC1AB00}"/>
              </a:ext>
            </a:extLst>
          </p:cNvPr>
          <p:cNvSpPr/>
          <p:nvPr/>
        </p:nvSpPr>
        <p:spPr>
          <a:xfrm flipV="1">
            <a:off x="6298608" y="901879"/>
            <a:ext cx="271188" cy="25051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tar: 6 Points 2">
            <a:extLst>
              <a:ext uri="{FF2B5EF4-FFF2-40B4-BE49-F238E27FC236}">
                <a16:creationId xmlns:a16="http://schemas.microsoft.com/office/drawing/2014/main" id="{EF2E9F79-8BB4-4A7E-99DB-48E12C07CD15}"/>
              </a:ext>
            </a:extLst>
          </p:cNvPr>
          <p:cNvSpPr/>
          <p:nvPr/>
        </p:nvSpPr>
        <p:spPr>
          <a:xfrm flipV="1">
            <a:off x="6861443" y="2800192"/>
            <a:ext cx="271188" cy="25051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tar: 6 Points 8">
            <a:extLst>
              <a:ext uri="{FF2B5EF4-FFF2-40B4-BE49-F238E27FC236}">
                <a16:creationId xmlns:a16="http://schemas.microsoft.com/office/drawing/2014/main" id="{65150ADD-3BE4-4548-9669-C5F05E6BAB31}"/>
              </a:ext>
            </a:extLst>
          </p:cNvPr>
          <p:cNvSpPr/>
          <p:nvPr/>
        </p:nvSpPr>
        <p:spPr>
          <a:xfrm>
            <a:off x="6027420" y="1570287"/>
            <a:ext cx="271188" cy="25052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tar: 6 Points 15">
            <a:extLst>
              <a:ext uri="{FF2B5EF4-FFF2-40B4-BE49-F238E27FC236}">
                <a16:creationId xmlns:a16="http://schemas.microsoft.com/office/drawing/2014/main" id="{0731D86C-CCF8-441C-ACD4-C98DA113B0D9}"/>
              </a:ext>
            </a:extLst>
          </p:cNvPr>
          <p:cNvSpPr/>
          <p:nvPr/>
        </p:nvSpPr>
        <p:spPr>
          <a:xfrm>
            <a:off x="6411343" y="237995"/>
            <a:ext cx="265030" cy="26652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220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CA3484-5EC5-477B-95CC-75D2F19F4DBC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6005" y="735891"/>
            <a:ext cx="2043532" cy="300073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859E9F4-09BC-4130-97B7-728F8FD7F6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410964"/>
              </p:ext>
            </p:extLst>
          </p:nvPr>
        </p:nvGraphicFramePr>
        <p:xfrm>
          <a:off x="3722914" y="4507863"/>
          <a:ext cx="7619181" cy="21251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1988">
                  <a:extLst>
                    <a:ext uri="{9D8B030D-6E8A-4147-A177-3AD203B41FA5}">
                      <a16:colId xmlns:a16="http://schemas.microsoft.com/office/drawing/2014/main" val="1633258919"/>
                    </a:ext>
                  </a:extLst>
                </a:gridCol>
                <a:gridCol w="1387880">
                  <a:extLst>
                    <a:ext uri="{9D8B030D-6E8A-4147-A177-3AD203B41FA5}">
                      <a16:colId xmlns:a16="http://schemas.microsoft.com/office/drawing/2014/main" val="1457090753"/>
                    </a:ext>
                  </a:extLst>
                </a:gridCol>
                <a:gridCol w="1345395">
                  <a:extLst>
                    <a:ext uri="{9D8B030D-6E8A-4147-A177-3AD203B41FA5}">
                      <a16:colId xmlns:a16="http://schemas.microsoft.com/office/drawing/2014/main" val="4034805017"/>
                    </a:ext>
                  </a:extLst>
                </a:gridCol>
                <a:gridCol w="679778">
                  <a:extLst>
                    <a:ext uri="{9D8B030D-6E8A-4147-A177-3AD203B41FA5}">
                      <a16:colId xmlns:a16="http://schemas.microsoft.com/office/drawing/2014/main" val="359572139"/>
                    </a:ext>
                  </a:extLst>
                </a:gridCol>
                <a:gridCol w="1416204">
                  <a:extLst>
                    <a:ext uri="{9D8B030D-6E8A-4147-A177-3AD203B41FA5}">
                      <a16:colId xmlns:a16="http://schemas.microsoft.com/office/drawing/2014/main" val="205030126"/>
                    </a:ext>
                  </a:extLst>
                </a:gridCol>
                <a:gridCol w="1217936">
                  <a:extLst>
                    <a:ext uri="{9D8B030D-6E8A-4147-A177-3AD203B41FA5}">
                      <a16:colId xmlns:a16="http://schemas.microsoft.com/office/drawing/2014/main" val="2934898988"/>
                    </a:ext>
                  </a:extLst>
                </a:gridCol>
              </a:tblGrid>
              <a:tr h="3035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Name and Surname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Relationship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Age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Status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Occupation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Birthplace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1294108"/>
                  </a:ext>
                </a:extLst>
              </a:tr>
              <a:tr h="3035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Richard Bulmer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Head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Married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General Labourer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Stokesley, Yorks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47442201"/>
                  </a:ext>
                </a:extLst>
              </a:tr>
              <a:tr h="3035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Matilda Bulmer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Wife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Married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North Cave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2366649"/>
                  </a:ext>
                </a:extLst>
              </a:tr>
              <a:tr h="3035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Sidney Bulmer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Single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Great Ayton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0786697"/>
                  </a:ext>
                </a:extLst>
              </a:tr>
              <a:tr h="3035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Minnie Bulmer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Daughter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Single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Great Ayton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5332879"/>
                  </a:ext>
                </a:extLst>
              </a:tr>
              <a:tr h="3035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Daisy Olive Bulmer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Daughter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Great Ayton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1441665"/>
                  </a:ext>
                </a:extLst>
              </a:tr>
              <a:tr h="3035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4442729"/>
                  </a:ext>
                </a:extLst>
              </a:tr>
            </a:tbl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306A1A2F-AE53-4A72-B3EE-00E95EA54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733" y="606379"/>
            <a:ext cx="4229119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Bulmer family lived in </a:t>
            </a:r>
            <a:r>
              <a:rPr kumimoji="0" lang="en-GB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Monkabecq</a:t>
            </a: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Road Great Ayton also known as 1, The Gables.  The house had five rooms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Daisy Olive was one of 10 children most of whom had left home by the time of the 1911 Census.</a:t>
            </a:r>
            <a:endParaRPr lang="en-GB" altLang="en-US" sz="16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8BD0BD9-821D-47B8-AFD3-66F7A89CEAE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300331" y="2555108"/>
            <a:ext cx="422911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Three years </a:t>
            </a:r>
            <a:r>
              <a:rPr lang="en-GB" alt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later</a:t>
            </a: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Daisy Olive, at the age of 16, was married to Harry Bennison.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 went on to have 5 children :-</a:t>
            </a: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Kenneth (born 1915),  Alan (born 1916),   Stanley (born 1918) Joan (born 1921),   Harry (born 1925)</a:t>
            </a: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915580-9500-4233-A203-E455B07A433E}"/>
              </a:ext>
            </a:extLst>
          </p:cNvPr>
          <p:cNvSpPr txBox="1"/>
          <p:nvPr/>
        </p:nvSpPr>
        <p:spPr>
          <a:xfrm>
            <a:off x="1497032" y="5449143"/>
            <a:ext cx="1523703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1 The Gables</a:t>
            </a:r>
          </a:p>
        </p:txBody>
      </p:sp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BA579668-C0DD-4BB5-9CE6-59B2468FBF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63" y="1467792"/>
            <a:ext cx="4309264" cy="272810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62AA5D0-F6F6-4D39-9369-83205A3011FF}"/>
              </a:ext>
            </a:extLst>
          </p:cNvPr>
          <p:cNvCxnSpPr/>
          <p:nvPr/>
        </p:nvCxnSpPr>
        <p:spPr>
          <a:xfrm flipH="1" flipV="1">
            <a:off x="1040056" y="3563467"/>
            <a:ext cx="913952" cy="18887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F400862-5A09-4359-BE0B-26022B229C7E}"/>
              </a:ext>
            </a:extLst>
          </p:cNvPr>
          <p:cNvSpPr/>
          <p:nvPr/>
        </p:nvSpPr>
        <p:spPr>
          <a:xfrm>
            <a:off x="623366" y="755719"/>
            <a:ext cx="40783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Daisy Olive Bulmer 1898 – 1959</a:t>
            </a:r>
            <a:endParaRPr lang="en-GB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816222-42DD-4855-BC5A-1E12B82A1A60}"/>
              </a:ext>
            </a:extLst>
          </p:cNvPr>
          <p:cNvSpPr/>
          <p:nvPr/>
        </p:nvSpPr>
        <p:spPr>
          <a:xfrm>
            <a:off x="9671601" y="3910817"/>
            <a:ext cx="2212340" cy="541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Daisy Olive Bennison aged about 19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1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house in the middle of a road&#10;&#10;Description automatically generated">
            <a:extLst>
              <a:ext uri="{FF2B5EF4-FFF2-40B4-BE49-F238E27FC236}">
                <a16:creationId xmlns:a16="http://schemas.microsoft.com/office/drawing/2014/main" id="{0AA0EE3A-9318-4E01-AAF3-A1BBD5C3C2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901" y="571499"/>
            <a:ext cx="8737627" cy="545374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6F15CB5-9AA8-48F3-8154-49DD036F99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162951"/>
              </p:ext>
            </p:extLst>
          </p:nvPr>
        </p:nvGraphicFramePr>
        <p:xfrm>
          <a:off x="4409162" y="4141345"/>
          <a:ext cx="7405553" cy="23847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3991">
                  <a:extLst>
                    <a:ext uri="{9D8B030D-6E8A-4147-A177-3AD203B41FA5}">
                      <a16:colId xmlns:a16="http://schemas.microsoft.com/office/drawing/2014/main" val="1273031977"/>
                    </a:ext>
                  </a:extLst>
                </a:gridCol>
                <a:gridCol w="1354010">
                  <a:extLst>
                    <a:ext uri="{9D8B030D-6E8A-4147-A177-3AD203B41FA5}">
                      <a16:colId xmlns:a16="http://schemas.microsoft.com/office/drawing/2014/main" val="365357072"/>
                    </a:ext>
                  </a:extLst>
                </a:gridCol>
                <a:gridCol w="546901">
                  <a:extLst>
                    <a:ext uri="{9D8B030D-6E8A-4147-A177-3AD203B41FA5}">
                      <a16:colId xmlns:a16="http://schemas.microsoft.com/office/drawing/2014/main" val="68165866"/>
                    </a:ext>
                  </a:extLst>
                </a:gridCol>
                <a:gridCol w="1309316">
                  <a:extLst>
                    <a:ext uri="{9D8B030D-6E8A-4147-A177-3AD203B41FA5}">
                      <a16:colId xmlns:a16="http://schemas.microsoft.com/office/drawing/2014/main" val="3243826404"/>
                    </a:ext>
                  </a:extLst>
                </a:gridCol>
                <a:gridCol w="1205033">
                  <a:extLst>
                    <a:ext uri="{9D8B030D-6E8A-4147-A177-3AD203B41FA5}">
                      <a16:colId xmlns:a16="http://schemas.microsoft.com/office/drawing/2014/main" val="2667067845"/>
                    </a:ext>
                  </a:extLst>
                </a:gridCol>
                <a:gridCol w="956302">
                  <a:extLst>
                    <a:ext uri="{9D8B030D-6E8A-4147-A177-3AD203B41FA5}">
                      <a16:colId xmlns:a16="http://schemas.microsoft.com/office/drawing/2014/main" val="1578173581"/>
                    </a:ext>
                  </a:extLst>
                </a:gridCol>
              </a:tblGrid>
              <a:tr h="340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 dirty="0">
                          <a:effectLst/>
                        </a:rPr>
                        <a:t>Name</a:t>
                      </a:r>
                      <a:endParaRPr lang="en-GB" sz="1200" kern="150" dirty="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Relationship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Age  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Occupation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Birth Place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County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150955351"/>
                  </a:ext>
                </a:extLst>
              </a:tr>
              <a:tr h="3406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 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 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 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50" dirty="0">
                          <a:effectLst/>
                        </a:rPr>
                        <a:t> </a:t>
                      </a:r>
                      <a:endParaRPr lang="en-GB" sz="1200" kern="150" dirty="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 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 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114806609"/>
                  </a:ext>
                </a:extLst>
              </a:tr>
              <a:tr h="3406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Thomas Smith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Head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55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Ironstone miner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Rosedale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Yorks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4148374893"/>
                  </a:ext>
                </a:extLst>
              </a:tr>
              <a:tr h="3406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50" dirty="0">
                          <a:effectLst/>
                        </a:rPr>
                        <a:t>Sarah Jane Smith</a:t>
                      </a:r>
                      <a:endParaRPr lang="en-GB" sz="1200" kern="150" dirty="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Wife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51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Domestic duties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Levisham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Yorks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394465530"/>
                  </a:ext>
                </a:extLst>
              </a:tr>
              <a:tr h="3406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Leila Smith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Daughter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14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 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Fylingdale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Yorks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752115665"/>
                  </a:ext>
                </a:extLst>
              </a:tr>
              <a:tr h="3406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Cecelia H M Smith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Daughter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11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Scholar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Fylingdale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Yorks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211786409"/>
                  </a:ext>
                </a:extLst>
              </a:tr>
              <a:tr h="3406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James V T Smith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Grandson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10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Scholar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Rosedale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 dirty="0" err="1">
                          <a:effectLst/>
                        </a:rPr>
                        <a:t>Yorks</a:t>
                      </a:r>
                      <a:endParaRPr lang="en-GB" sz="1200" kern="150" dirty="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4124887296"/>
                  </a:ext>
                </a:extLst>
              </a:tr>
            </a:tbl>
          </a:graphicData>
        </a:graphic>
      </p:graphicFrame>
      <p:pic>
        <p:nvPicPr>
          <p:cNvPr id="5" name="Image2">
            <a:extLst>
              <a:ext uri="{FF2B5EF4-FFF2-40B4-BE49-F238E27FC236}">
                <a16:creationId xmlns:a16="http://schemas.microsoft.com/office/drawing/2014/main" id="{6C58D6BF-C9E2-4E27-9A6D-AC98FD253244}"/>
              </a:ext>
            </a:extLst>
          </p:cNvPr>
          <p:cNvPicPr/>
          <p:nvPr/>
        </p:nvPicPr>
        <p:blipFill>
          <a:blip r:embed="rId2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9370" y="1040918"/>
            <a:ext cx="2208062" cy="280182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F37C81E-F023-4420-B4BC-6F2922C070B6}"/>
              </a:ext>
            </a:extLst>
          </p:cNvPr>
          <p:cNvSpPr/>
          <p:nvPr/>
        </p:nvSpPr>
        <p:spPr>
          <a:xfrm>
            <a:off x="7064246" y="1339525"/>
            <a:ext cx="304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kern="150" dirty="0">
                <a:latin typeface="Arial" panose="020B0604020202020204" pitchFamily="34" charset="0"/>
                <a:ea typeface="Noto Sans CJK SC Regular"/>
                <a:cs typeface="FreeSans"/>
              </a:rPr>
              <a:t>Photograph taken at Marwood School in 1911</a:t>
            </a:r>
            <a:endParaRPr lang="en-GB" sz="2000" kern="150" dirty="0">
              <a:latin typeface="Liberation Serif"/>
              <a:ea typeface="Noto Sans CJK SC Regular"/>
              <a:cs typeface="FreeSans"/>
            </a:endParaRPr>
          </a:p>
          <a:p>
            <a:pPr algn="just">
              <a:spcAft>
                <a:spcPts val="0"/>
              </a:spcAft>
            </a:pPr>
            <a:r>
              <a:rPr lang="en-GB" kern="150" dirty="0">
                <a:latin typeface="Arial" panose="020B0604020202020204" pitchFamily="34" charset="0"/>
                <a:ea typeface="Noto Sans CJK SC Regular"/>
                <a:cs typeface="FreeSans"/>
              </a:rPr>
              <a:t>Top left is Cecilia Smith (aged 11) other children are all Cecilia’s nieces and nephews</a:t>
            </a:r>
            <a:endParaRPr lang="en-GB" sz="2000" kern="150" dirty="0">
              <a:effectLst/>
              <a:latin typeface="Liberation Serif"/>
              <a:ea typeface="Noto Sans CJK SC Regular"/>
              <a:cs typeface="FreeSans"/>
            </a:endParaRPr>
          </a:p>
        </p:txBody>
      </p:sp>
      <p:pic>
        <p:nvPicPr>
          <p:cNvPr id="5124" name="Image1">
            <a:extLst>
              <a:ext uri="{FF2B5EF4-FFF2-40B4-BE49-F238E27FC236}">
                <a16:creationId xmlns:a16="http://schemas.microsoft.com/office/drawing/2014/main" id="{6019C0D1-E833-46F2-8E1E-D7FFF1267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285" y="1040918"/>
            <a:ext cx="3029794" cy="372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6F666C4D-3E7D-4759-8B4C-75FD06D21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285" y="4804575"/>
            <a:ext cx="3581703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Noto Sans CJK SC Regular" charset="0"/>
                <a:cs typeface="Arial" panose="020B0604020202020204" pitchFamily="34" charset="0"/>
              </a:rPr>
              <a:t>Victor Alexander Thomas Smith  </a:t>
            </a:r>
            <a:endParaRPr kumimoji="0" lang="en-GB" altLang="zh-CN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Noto Sans CJK SC Regular" charset="0"/>
                <a:cs typeface="Arial" panose="020B0604020202020204" pitchFamily="34" charset="0"/>
              </a:rPr>
              <a:t>and his wife Sarah Jane Smith</a:t>
            </a:r>
            <a:r>
              <a:rPr kumimoji="0" lang="en-GB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Noto Sans CJK SC Regular" charset="0"/>
                <a:cs typeface="Arial" panose="020B0604020202020204" pitchFamily="34" charset="0"/>
              </a:rPr>
              <a:t>  </a:t>
            </a:r>
            <a:endParaRPr kumimoji="0" lang="en-GB" altLang="zh-CN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Noto Sans CJK SC Regular" charset="0"/>
                <a:cs typeface="Arial" panose="020B0604020202020204" pitchFamily="34" charset="0"/>
              </a:rPr>
              <a:t>Originally a farmer at </a:t>
            </a:r>
            <a:r>
              <a:rPr kumimoji="0" lang="en-GB" altLang="zh-CN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Noto Sans CJK SC Regular" charset="0"/>
                <a:cs typeface="Arial" panose="020B0604020202020204" pitchFamily="34" charset="0"/>
              </a:rPr>
              <a:t>Fylingdale</a:t>
            </a:r>
            <a:r>
              <a:rPr kumimoji="0" lang="en-GB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Noto Sans CJK SC Regular" charset="0"/>
                <a:cs typeface="Arial" panose="020B0604020202020204" pitchFamily="34" charset="0"/>
              </a:rPr>
              <a:t>, Thomas moved to </a:t>
            </a:r>
            <a:r>
              <a:rPr kumimoji="0" lang="en-GB" altLang="zh-CN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Noto Sans CJK SC Regular" charset="0"/>
                <a:cs typeface="Arial" panose="020B0604020202020204" pitchFamily="34" charset="0"/>
              </a:rPr>
              <a:t>Grosmont</a:t>
            </a:r>
            <a:r>
              <a:rPr kumimoji="0" lang="en-GB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Noto Sans CJK SC Regular" charset="0"/>
                <a:cs typeface="Arial" panose="020B0604020202020204" pitchFamily="34" charset="0"/>
              </a:rPr>
              <a:t> to become an ironstone miner then to Loftus and finally to Great Ayton in 1910.</a:t>
            </a:r>
            <a:endParaRPr kumimoji="0" lang="en-GB" altLang="zh-CN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8D93D7-7BEE-4530-BC45-AE1FB15EFA14}"/>
              </a:ext>
            </a:extLst>
          </p:cNvPr>
          <p:cNvSpPr/>
          <p:nvPr/>
        </p:nvSpPr>
        <p:spPr>
          <a:xfrm>
            <a:off x="724993" y="288245"/>
            <a:ext cx="21980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b="1" kern="150" dirty="0">
                <a:latin typeface="Arial" panose="020B0604020202020204" pitchFamily="34" charset="0"/>
                <a:ea typeface="Noto Sans CJK SC Regular"/>
                <a:cs typeface="FreeSans"/>
              </a:rPr>
              <a:t>Mount Pleasant</a:t>
            </a:r>
          </a:p>
          <a:p>
            <a:pPr algn="ctr">
              <a:spcAft>
                <a:spcPts val="0"/>
              </a:spcAft>
            </a:pPr>
            <a:r>
              <a:rPr lang="en-GB" b="1" kern="150" dirty="0">
                <a:latin typeface="Arial" panose="020B0604020202020204" pitchFamily="34" charset="0"/>
                <a:ea typeface="Noto Sans CJK SC Regular"/>
                <a:cs typeface="FreeSans"/>
              </a:rPr>
              <a:t> (65 Newton Road)</a:t>
            </a:r>
            <a:endParaRPr lang="en-GB" sz="1400" kern="150" dirty="0">
              <a:effectLst/>
              <a:latin typeface="Liberation Serif"/>
              <a:ea typeface="Noto Sans CJK SC Regular"/>
              <a:cs typeface="FreeSans"/>
            </a:endParaRP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CA0E1DB1-6137-4696-AFE6-8D0A97DDFC79}"/>
              </a:ext>
            </a:extLst>
          </p:cNvPr>
          <p:cNvSpPr/>
          <p:nvPr/>
        </p:nvSpPr>
        <p:spPr>
          <a:xfrm flipH="1">
            <a:off x="4775896" y="1339525"/>
            <a:ext cx="585242" cy="640726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131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F2E609-D0C0-4D1C-B00E-CB8BB2D920CC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478" y="832757"/>
            <a:ext cx="4505703" cy="334785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3659644-1109-414A-A43E-75178AD92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273315"/>
              </p:ext>
            </p:extLst>
          </p:nvPr>
        </p:nvGraphicFramePr>
        <p:xfrm>
          <a:off x="930002" y="4392386"/>
          <a:ext cx="10669099" cy="23126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0977">
                  <a:extLst>
                    <a:ext uri="{9D8B030D-6E8A-4147-A177-3AD203B41FA5}">
                      <a16:colId xmlns:a16="http://schemas.microsoft.com/office/drawing/2014/main" val="2430259097"/>
                    </a:ext>
                  </a:extLst>
                </a:gridCol>
                <a:gridCol w="1509029">
                  <a:extLst>
                    <a:ext uri="{9D8B030D-6E8A-4147-A177-3AD203B41FA5}">
                      <a16:colId xmlns:a16="http://schemas.microsoft.com/office/drawing/2014/main" val="1915985892"/>
                    </a:ext>
                  </a:extLst>
                </a:gridCol>
                <a:gridCol w="1624731">
                  <a:extLst>
                    <a:ext uri="{9D8B030D-6E8A-4147-A177-3AD203B41FA5}">
                      <a16:colId xmlns:a16="http://schemas.microsoft.com/office/drawing/2014/main" val="2261896969"/>
                    </a:ext>
                  </a:extLst>
                </a:gridCol>
                <a:gridCol w="1038376">
                  <a:extLst>
                    <a:ext uri="{9D8B030D-6E8A-4147-A177-3AD203B41FA5}">
                      <a16:colId xmlns:a16="http://schemas.microsoft.com/office/drawing/2014/main" val="2407700200"/>
                    </a:ext>
                  </a:extLst>
                </a:gridCol>
                <a:gridCol w="866784">
                  <a:extLst>
                    <a:ext uri="{9D8B030D-6E8A-4147-A177-3AD203B41FA5}">
                      <a16:colId xmlns:a16="http://schemas.microsoft.com/office/drawing/2014/main" val="1351713312"/>
                    </a:ext>
                  </a:extLst>
                </a:gridCol>
                <a:gridCol w="1113877">
                  <a:extLst>
                    <a:ext uri="{9D8B030D-6E8A-4147-A177-3AD203B41FA5}">
                      <a16:colId xmlns:a16="http://schemas.microsoft.com/office/drawing/2014/main" val="1919907802"/>
                    </a:ext>
                  </a:extLst>
                </a:gridCol>
                <a:gridCol w="1576685">
                  <a:extLst>
                    <a:ext uri="{9D8B030D-6E8A-4147-A177-3AD203B41FA5}">
                      <a16:colId xmlns:a16="http://schemas.microsoft.com/office/drawing/2014/main" val="1591667584"/>
                    </a:ext>
                  </a:extLst>
                </a:gridCol>
                <a:gridCol w="1528640">
                  <a:extLst>
                    <a:ext uri="{9D8B030D-6E8A-4147-A177-3AD203B41FA5}">
                      <a16:colId xmlns:a16="http://schemas.microsoft.com/office/drawing/2014/main" val="1774732013"/>
                    </a:ext>
                  </a:extLst>
                </a:gridCol>
              </a:tblGrid>
              <a:tr h="324613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1911 Census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446103"/>
                  </a:ext>
                </a:extLst>
              </a:tr>
              <a:tr h="669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Surname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Forename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Relationship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Date of Birth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Age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Place of birth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Occupation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723002"/>
                  </a:ext>
                </a:extLst>
              </a:tr>
              <a:tr h="669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Biggins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Thomas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Father (Widower)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1848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Thirsk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Quarryman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Whinstone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7103051"/>
                  </a:ext>
                </a:extLst>
              </a:tr>
              <a:tr h="324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Biggins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William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1891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Great Ayton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Farmers Labourer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8832094"/>
                  </a:ext>
                </a:extLst>
              </a:tr>
              <a:tr h="324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Biggins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Alice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Daughter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1893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Great Ayton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716919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5F5D487-86AA-423A-BD18-7CDF6A9B7397}"/>
              </a:ext>
            </a:extLst>
          </p:cNvPr>
          <p:cNvSpPr/>
          <p:nvPr/>
        </p:nvSpPr>
        <p:spPr>
          <a:xfrm>
            <a:off x="6264551" y="604765"/>
            <a:ext cx="5334550" cy="3575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Thomas Biggins was born in Thirsk in 1847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married Elizabeth Langley on 4 February 1871 in Stokesley, working as a Jet Miner.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moved to California in Great Ayton, living in Arthur Street and working as a Whinstone Miner.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was still working as a Quarryman in 1911 aged 63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Thomas was now a widower ( as his wife Elizabeth had died in September 1901). They had thirteen children together nine surviving to 1911.Thomas died in 1932 aged 85 years.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2FCBC7-9720-490E-8ECC-4BFA9E7B0E9C}"/>
              </a:ext>
            </a:extLst>
          </p:cNvPr>
          <p:cNvSpPr/>
          <p:nvPr/>
        </p:nvSpPr>
        <p:spPr>
          <a:xfrm>
            <a:off x="264655" y="282272"/>
            <a:ext cx="6068413" cy="644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Biggins Family – Arthur Street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65C69A35-86FA-49B8-B790-3F2403841B22}"/>
              </a:ext>
            </a:extLst>
          </p:cNvPr>
          <p:cNvSpPr/>
          <p:nvPr/>
        </p:nvSpPr>
        <p:spPr>
          <a:xfrm flipV="1">
            <a:off x="5356754" y="1814227"/>
            <a:ext cx="526093" cy="488515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768B3E65-9C8D-452C-90D4-5362134F2961}"/>
              </a:ext>
            </a:extLst>
          </p:cNvPr>
          <p:cNvSpPr/>
          <p:nvPr/>
        </p:nvSpPr>
        <p:spPr>
          <a:xfrm>
            <a:off x="4536097" y="2025216"/>
            <a:ext cx="417745" cy="42307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61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CF3328-4DC7-43A3-97BB-06073C3863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1141" y="587368"/>
            <a:ext cx="5228284" cy="3320753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16EA087-1753-4BF5-859C-621F06F9BD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569976"/>
              </p:ext>
            </p:extLst>
          </p:nvPr>
        </p:nvGraphicFramePr>
        <p:xfrm>
          <a:off x="4835048" y="4127158"/>
          <a:ext cx="6582844" cy="22611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3766">
                  <a:extLst>
                    <a:ext uri="{9D8B030D-6E8A-4147-A177-3AD203B41FA5}">
                      <a16:colId xmlns:a16="http://schemas.microsoft.com/office/drawing/2014/main" val="3905336805"/>
                    </a:ext>
                  </a:extLst>
                </a:gridCol>
                <a:gridCol w="670914">
                  <a:extLst>
                    <a:ext uri="{9D8B030D-6E8A-4147-A177-3AD203B41FA5}">
                      <a16:colId xmlns:a16="http://schemas.microsoft.com/office/drawing/2014/main" val="2141099032"/>
                    </a:ext>
                  </a:extLst>
                </a:gridCol>
                <a:gridCol w="963664">
                  <a:extLst>
                    <a:ext uri="{9D8B030D-6E8A-4147-A177-3AD203B41FA5}">
                      <a16:colId xmlns:a16="http://schemas.microsoft.com/office/drawing/2014/main" val="2384574379"/>
                    </a:ext>
                  </a:extLst>
                </a:gridCol>
                <a:gridCol w="643903">
                  <a:extLst>
                    <a:ext uri="{9D8B030D-6E8A-4147-A177-3AD203B41FA5}">
                      <a16:colId xmlns:a16="http://schemas.microsoft.com/office/drawing/2014/main" val="140203191"/>
                    </a:ext>
                  </a:extLst>
                </a:gridCol>
                <a:gridCol w="411747">
                  <a:extLst>
                    <a:ext uri="{9D8B030D-6E8A-4147-A177-3AD203B41FA5}">
                      <a16:colId xmlns:a16="http://schemas.microsoft.com/office/drawing/2014/main" val="3418154380"/>
                    </a:ext>
                  </a:extLst>
                </a:gridCol>
                <a:gridCol w="412477">
                  <a:extLst>
                    <a:ext uri="{9D8B030D-6E8A-4147-A177-3AD203B41FA5}">
                      <a16:colId xmlns:a16="http://schemas.microsoft.com/office/drawing/2014/main" val="710650858"/>
                    </a:ext>
                  </a:extLst>
                </a:gridCol>
                <a:gridCol w="514684">
                  <a:extLst>
                    <a:ext uri="{9D8B030D-6E8A-4147-A177-3AD203B41FA5}">
                      <a16:colId xmlns:a16="http://schemas.microsoft.com/office/drawing/2014/main" val="3376742032"/>
                    </a:ext>
                  </a:extLst>
                </a:gridCol>
                <a:gridCol w="969504">
                  <a:extLst>
                    <a:ext uri="{9D8B030D-6E8A-4147-A177-3AD203B41FA5}">
                      <a16:colId xmlns:a16="http://schemas.microsoft.com/office/drawing/2014/main" val="3573761031"/>
                    </a:ext>
                  </a:extLst>
                </a:gridCol>
                <a:gridCol w="1292185">
                  <a:extLst>
                    <a:ext uri="{9D8B030D-6E8A-4147-A177-3AD203B41FA5}">
                      <a16:colId xmlns:a16="http://schemas.microsoft.com/office/drawing/2014/main" val="1228825741"/>
                    </a:ext>
                  </a:extLst>
                </a:gridCol>
              </a:tblGrid>
              <a:tr h="3472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First name(s)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Last name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Relationship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Marital status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Sex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Age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Birth year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Birth place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Occupation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6700864"/>
                  </a:ext>
                </a:extLst>
              </a:tr>
              <a:tr h="3472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James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Bragg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Head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Married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1852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Barnard Castle, Co Durham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 occupation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2318448"/>
                  </a:ext>
                </a:extLst>
              </a:tr>
              <a:tr h="3472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Hannah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Bragg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Wife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Married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1850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Goldsborough, Yorkshire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083334"/>
                  </a:ext>
                </a:extLst>
              </a:tr>
              <a:tr h="3472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Ethel Ann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Bragg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Daughter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Single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1889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Middlesbrough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8945474"/>
                  </a:ext>
                </a:extLst>
              </a:tr>
              <a:tr h="3472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Robert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Barlie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Boarder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Single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1888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Dundee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Clerk, Whinstone Quarry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9774179"/>
                  </a:ext>
                </a:extLst>
              </a:tr>
              <a:tr h="524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Thomas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Clark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Boarder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Married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1854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Austwick, Yorkshire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Quarry Manager, Whinstone Quarry   Employer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0488085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A2BD2E4-1739-4CD8-887B-97D8033DF7D4}"/>
              </a:ext>
            </a:extLst>
          </p:cNvPr>
          <p:cNvSpPr/>
          <p:nvPr/>
        </p:nvSpPr>
        <p:spPr>
          <a:xfrm>
            <a:off x="558425" y="1908487"/>
            <a:ext cx="3629807" cy="3041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riginally called “The Bard’s Recess”, it was built in 1862 by John Wright, a well-known poet of the time, and designed to look like an open book. The “gothic” windows were said to remind him of Guisborough Priory. When built The Recess enjoyed a fine rural location in the area which was to be known as California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5ED863-5AFE-4923-A513-FC80542AD656}"/>
              </a:ext>
            </a:extLst>
          </p:cNvPr>
          <p:cNvSpPr/>
          <p:nvPr/>
        </p:nvSpPr>
        <p:spPr>
          <a:xfrm>
            <a:off x="964476" y="924864"/>
            <a:ext cx="2817707" cy="46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Recess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971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">
            <a:extLst>
              <a:ext uri="{FF2B5EF4-FFF2-40B4-BE49-F238E27FC236}">
                <a16:creationId xmlns:a16="http://schemas.microsoft.com/office/drawing/2014/main" id="{AAE9584D-72DF-4DDB-B5C2-886A3A66A909}"/>
              </a:ext>
            </a:extLst>
          </p:cNvPr>
          <p:cNvPicPr/>
          <p:nvPr/>
        </p:nvPicPr>
        <p:blipFill>
          <a:blip r:embed="rId2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399" y="1126018"/>
            <a:ext cx="3779747" cy="531191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Image5">
            <a:extLst>
              <a:ext uri="{FF2B5EF4-FFF2-40B4-BE49-F238E27FC236}">
                <a16:creationId xmlns:a16="http://schemas.microsoft.com/office/drawing/2014/main" id="{BD6D0E13-E74B-48A2-8B9E-BD0D7B9C9F5A}"/>
              </a:ext>
            </a:extLst>
          </p:cNvPr>
          <p:cNvPicPr/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38140" y="420070"/>
            <a:ext cx="2382792" cy="300893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C75FAF96-A41A-4BD1-AC40-64D9637C70B7}"/>
              </a:ext>
            </a:extLst>
          </p:cNvPr>
          <p:cNvSpPr txBox="1"/>
          <p:nvPr/>
        </p:nvSpPr>
        <p:spPr>
          <a:xfrm>
            <a:off x="9438140" y="3622439"/>
            <a:ext cx="2409825" cy="438150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kern="150" dirty="0">
                <a:effectLst/>
                <a:latin typeface="Arial" panose="020B0604020202020204" pitchFamily="34" charset="0"/>
                <a:ea typeface="Noto Sans CJK SC Regular"/>
                <a:cs typeface="FreeSans"/>
              </a:rPr>
              <a:t>Photo taken in 1914 of Mary, Emily and Eva Stoddart</a:t>
            </a:r>
            <a:endParaRPr lang="en-GB" sz="1200" kern="150" dirty="0">
              <a:effectLst/>
              <a:latin typeface="Liberation Serif"/>
              <a:ea typeface="Noto Sans CJK SC Regular"/>
              <a:cs typeface="FreeSan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FBFACB5-AC5B-4ADC-A100-9D660242AF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383496"/>
              </p:ext>
            </p:extLst>
          </p:nvPr>
        </p:nvGraphicFramePr>
        <p:xfrm>
          <a:off x="4933632" y="4174653"/>
          <a:ext cx="6578010" cy="23580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5295">
                  <a:extLst>
                    <a:ext uri="{9D8B030D-6E8A-4147-A177-3AD203B41FA5}">
                      <a16:colId xmlns:a16="http://schemas.microsoft.com/office/drawing/2014/main" val="2979269588"/>
                    </a:ext>
                  </a:extLst>
                </a:gridCol>
                <a:gridCol w="1063257">
                  <a:extLst>
                    <a:ext uri="{9D8B030D-6E8A-4147-A177-3AD203B41FA5}">
                      <a16:colId xmlns:a16="http://schemas.microsoft.com/office/drawing/2014/main" val="1781395806"/>
                    </a:ext>
                  </a:extLst>
                </a:gridCol>
                <a:gridCol w="483547">
                  <a:extLst>
                    <a:ext uri="{9D8B030D-6E8A-4147-A177-3AD203B41FA5}">
                      <a16:colId xmlns:a16="http://schemas.microsoft.com/office/drawing/2014/main" val="792489369"/>
                    </a:ext>
                  </a:extLst>
                </a:gridCol>
                <a:gridCol w="1256267">
                  <a:extLst>
                    <a:ext uri="{9D8B030D-6E8A-4147-A177-3AD203B41FA5}">
                      <a16:colId xmlns:a16="http://schemas.microsoft.com/office/drawing/2014/main" val="24574695"/>
                    </a:ext>
                  </a:extLst>
                </a:gridCol>
                <a:gridCol w="1063939">
                  <a:extLst>
                    <a:ext uri="{9D8B030D-6E8A-4147-A177-3AD203B41FA5}">
                      <a16:colId xmlns:a16="http://schemas.microsoft.com/office/drawing/2014/main" val="261839665"/>
                    </a:ext>
                  </a:extLst>
                </a:gridCol>
                <a:gridCol w="875705">
                  <a:extLst>
                    <a:ext uri="{9D8B030D-6E8A-4147-A177-3AD203B41FA5}">
                      <a16:colId xmlns:a16="http://schemas.microsoft.com/office/drawing/2014/main" val="1876768406"/>
                    </a:ext>
                  </a:extLst>
                </a:gridCol>
              </a:tblGrid>
              <a:tr h="2947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Name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Relationship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Age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Occupation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Where born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County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424679038"/>
                  </a:ext>
                </a:extLst>
              </a:tr>
              <a:tr h="294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Herbert  Stoddart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Head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37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Ironstone miner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Great Ayton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Yorks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883769235"/>
                  </a:ext>
                </a:extLst>
              </a:tr>
              <a:tr h="294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Phoebe Ann Stoddart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Wife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46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Domestic duties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Tipton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Staffs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929480057"/>
                  </a:ext>
                </a:extLst>
              </a:tr>
              <a:tr h="294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Emily  Stoddart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Daughter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 dirty="0">
                          <a:effectLst/>
                        </a:rPr>
                        <a:t>10</a:t>
                      </a:r>
                      <a:endParaRPr lang="en-GB" sz="1200" kern="150" dirty="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 dirty="0">
                          <a:effectLst/>
                        </a:rPr>
                        <a:t>Scholar</a:t>
                      </a:r>
                      <a:endParaRPr lang="en-GB" sz="1200" kern="150" dirty="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 dirty="0">
                          <a:effectLst/>
                        </a:rPr>
                        <a:t>Great Ayton</a:t>
                      </a:r>
                      <a:endParaRPr lang="en-GB" sz="1200" kern="150" dirty="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Yorks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93267171"/>
                  </a:ext>
                </a:extLst>
              </a:tr>
              <a:tr h="294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Mary Elizabeth  Stoddart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Daughter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5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Scholar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 dirty="0">
                          <a:effectLst/>
                        </a:rPr>
                        <a:t>Great Ayton</a:t>
                      </a:r>
                      <a:endParaRPr lang="en-GB" sz="1200" kern="150" dirty="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Yorks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212223831"/>
                  </a:ext>
                </a:extLst>
              </a:tr>
              <a:tr h="294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Eva  Stoddart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Daughter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2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 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 dirty="0">
                          <a:effectLst/>
                        </a:rPr>
                        <a:t>Great Ayton</a:t>
                      </a:r>
                      <a:endParaRPr lang="en-GB" sz="1200" kern="150" dirty="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Yorks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307465084"/>
                  </a:ext>
                </a:extLst>
              </a:tr>
              <a:tr h="294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John George  Stockdale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Stepson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22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Ironstone miner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Darlington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Durham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289147440"/>
                  </a:ext>
                </a:extLst>
              </a:tr>
              <a:tr h="294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William  Stockdale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Stepson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16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Ironstone miner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>
                          <a:effectLst/>
                        </a:rPr>
                        <a:t>Marton</a:t>
                      </a:r>
                      <a:endParaRPr lang="en-GB" sz="1200" kern="15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50" dirty="0" err="1">
                          <a:effectLst/>
                        </a:rPr>
                        <a:t>Yorks</a:t>
                      </a:r>
                      <a:endParaRPr lang="en-GB" sz="1200" kern="150" dirty="0"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990106126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486E285C-2D9E-451F-A3D4-118E885E0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713" y="30511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52" name="Image4">
            <a:extLst>
              <a:ext uri="{FF2B5EF4-FFF2-40B4-BE49-F238E27FC236}">
                <a16:creationId xmlns:a16="http://schemas.microsoft.com/office/drawing/2014/main" id="{65E9A324-DC80-47DC-974A-7428289EE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2">
            <a:extLst>
              <a:ext uri="{FF2B5EF4-FFF2-40B4-BE49-F238E27FC236}">
                <a16:creationId xmlns:a16="http://schemas.microsoft.com/office/drawing/2014/main" id="{99AFC139-EBFE-4A10-87DC-927041907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4288" cy="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3">
            <a:extLst>
              <a:ext uri="{FF2B5EF4-FFF2-40B4-BE49-F238E27FC236}">
                <a16:creationId xmlns:a16="http://schemas.microsoft.com/office/drawing/2014/main" id="{734FC21A-8716-4331-B8A4-C05307C66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4288" cy="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35A94483-2163-4B70-9B64-90CF5CAA7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6518" y="609987"/>
            <a:ext cx="42291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Noto Sans CJK SC Regular"/>
                <a:cs typeface="Arial" panose="020B0604020202020204" pitchFamily="34" charset="0"/>
              </a:rPr>
              <a:t>Phoebe Ann’s father had moved his family up to Cornforth </a:t>
            </a:r>
            <a:r>
              <a:rPr kumimoji="0" lang="en-GB" altLang="zh-CN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Noto Sans CJK SC Regular"/>
                <a:cs typeface="Arial" panose="020B0604020202020204" pitchFamily="34" charset="0"/>
              </a:rPr>
              <a:t>Co.Durham</a:t>
            </a:r>
            <a:r>
              <a:rPr kumimoji="0" lang="en-GB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Noto Sans CJK SC Regular"/>
                <a:cs typeface="Arial" panose="020B0604020202020204" pitchFamily="34" charset="0"/>
              </a:rPr>
              <a:t> from Staffordshire when she was 10years old.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Noto Sans CJK SC Regular"/>
                <a:cs typeface="Arial" panose="020B0604020202020204" pitchFamily="34" charset="0"/>
              </a:rPr>
              <a:t>She married John Stockdale and they had 4 sons.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Noto Sans CJK SC Regular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Noto Sans CJK SC Regular"/>
                <a:cs typeface="Arial" panose="020B0604020202020204" pitchFamily="34" charset="0"/>
              </a:rPr>
              <a:t>After </a:t>
            </a:r>
            <a:r>
              <a:rPr lang="en-GB" altLang="zh-CN" dirty="0">
                <a:ea typeface="Noto Sans CJK SC Regular"/>
                <a:cs typeface="Arial" panose="020B0604020202020204" pitchFamily="34" charset="0"/>
              </a:rPr>
              <a:t>John</a:t>
            </a:r>
            <a:r>
              <a:rPr kumimoji="0" lang="en-GB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Noto Sans CJK SC Regular"/>
                <a:cs typeface="Arial" panose="020B0604020202020204" pitchFamily="34" charset="0"/>
              </a:rPr>
              <a:t> died in an accident in Great Ayton, Phoebe married Herbert Stoddart and they had 3 daughters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59BD97-AF88-4847-8A7B-5DACDD326D2F}"/>
              </a:ext>
            </a:extLst>
          </p:cNvPr>
          <p:cNvSpPr/>
          <p:nvPr/>
        </p:nvSpPr>
        <p:spPr>
          <a:xfrm>
            <a:off x="1036137" y="448254"/>
            <a:ext cx="2919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b="1" kern="150" dirty="0">
                <a:latin typeface="Arial" panose="020B0604020202020204" pitchFamily="34" charset="0"/>
                <a:ea typeface="Noto Sans CJK SC Regular"/>
                <a:cs typeface="FreeSans"/>
              </a:rPr>
              <a:t>8 Bradleys Terrace</a:t>
            </a:r>
            <a:endParaRPr lang="en-GB" sz="2400" kern="150" dirty="0">
              <a:effectLst/>
              <a:latin typeface="Liberation Serif"/>
              <a:ea typeface="Noto Sans CJK SC Regular"/>
              <a:cs typeface="FreeSans"/>
            </a:endParaRPr>
          </a:p>
        </p:txBody>
      </p:sp>
    </p:spTree>
    <p:extLst>
      <p:ext uri="{BB962C8B-B14F-4D97-AF65-F5344CB8AC3E}">
        <p14:creationId xmlns:p14="http://schemas.microsoft.com/office/powerpoint/2010/main" val="3647297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30179B1-C8DA-4F23-A060-EFEA1ADE0332}"/>
              </a:ext>
            </a:extLst>
          </p:cNvPr>
          <p:cNvSpPr/>
          <p:nvPr/>
        </p:nvSpPr>
        <p:spPr>
          <a:xfrm>
            <a:off x="804997" y="870717"/>
            <a:ext cx="3215857" cy="5919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kern="120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John Newstead,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kern="1200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Langbaurgh</a:t>
            </a:r>
            <a:r>
              <a:rPr lang="en-US" sz="2000" b="1" kern="120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Terrace</a:t>
            </a:r>
            <a:endParaRPr lang="en-US" sz="20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0" name="officeArt object">
            <a:extLst>
              <a:ext uri="{FF2B5EF4-FFF2-40B4-BE49-F238E27FC236}">
                <a16:creationId xmlns:a16="http://schemas.microsoft.com/office/drawing/2014/main" id="{5D7A2390-4BBD-4911-BC00-4F4F7868F772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134" y="2333377"/>
            <a:ext cx="4245019" cy="384873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1" name="officeArt object">
            <a:extLst>
              <a:ext uri="{FF2B5EF4-FFF2-40B4-BE49-F238E27FC236}">
                <a16:creationId xmlns:a16="http://schemas.microsoft.com/office/drawing/2014/main" id="{0F77F499-FD2B-4D17-81C8-493BB5CCCD85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1286" y="3670126"/>
            <a:ext cx="6767579" cy="2833381"/>
          </a:xfrm>
          <a:prstGeom prst="rect">
            <a:avLst/>
          </a:prstGeom>
          <a:ln w="12700" cap="flat">
            <a:solidFill>
              <a:srgbClr val="000000"/>
            </a:solidFill>
            <a:prstDash val="solid"/>
            <a:miter lim="400000"/>
          </a:ln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1AEC32-F028-45DD-8461-760C1C09DC86}"/>
              </a:ext>
            </a:extLst>
          </p:cNvPr>
          <p:cNvSpPr/>
          <p:nvPr/>
        </p:nvSpPr>
        <p:spPr>
          <a:xfrm>
            <a:off x="5031286" y="870717"/>
            <a:ext cx="65803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John Newstead was a professional cricketer who played for  Yorkshire between 1903 and 1913. His performance in 1908; 927runs and 140 wickets, which included an extraordinary 7 wickets for 10 runs against Worcestershire, earned him recognition as one of Wisden’s cricketers of the year in 1909 (along with Sir Jack Hobbs!)</a:t>
            </a:r>
            <a:endParaRPr lang="en-GB" sz="1600" dirty="0">
              <a:solidFill>
                <a:srgbClr val="000000"/>
              </a:solidFill>
              <a:latin typeface="Helvetica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 Unicode MS" panose="020B0604020202020204" pitchFamily="34" charset="-128"/>
              </a:rPr>
              <a:t> </a:t>
            </a:r>
            <a:endParaRPr lang="en-GB" sz="1600" dirty="0">
              <a:solidFill>
                <a:srgbClr val="000000"/>
              </a:solidFill>
              <a:latin typeface="Helvetica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He married Florence Amelia Pusey in Great Ayton in 1903. One of their sons, Ronald,</a:t>
            </a:r>
            <a:r>
              <a:rPr lang="en-GB" sz="1600" dirty="0">
                <a:solidFill>
                  <a:srgbClr val="000000"/>
                </a:solidFill>
                <a:latin typeface="Helvetica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also played cricket professionally.</a:t>
            </a:r>
            <a:endParaRPr lang="en-GB" sz="16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2868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6D8DF5-5CB7-4224-A3EB-69F19D1CA695}"/>
              </a:ext>
            </a:extLst>
          </p:cNvPr>
          <p:cNvSpPr txBox="1"/>
          <p:nvPr/>
        </p:nvSpPr>
        <p:spPr>
          <a:xfrm>
            <a:off x="2014602" y="425885"/>
            <a:ext cx="86053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lgerian" panose="04020705040A02060702" pitchFamily="82" charset="0"/>
              </a:rPr>
              <a:t>Now we are back to the hustle and bustle of 2020!!</a:t>
            </a:r>
          </a:p>
        </p:txBody>
      </p:sp>
      <p:pic>
        <p:nvPicPr>
          <p:cNvPr id="4" name="Picture 3" descr="A vintage photo of a street&#10;&#10;Description automatically generated">
            <a:extLst>
              <a:ext uri="{FF2B5EF4-FFF2-40B4-BE49-F238E27FC236}">
                <a16:creationId xmlns:a16="http://schemas.microsoft.com/office/drawing/2014/main" id="{F43C3D0E-9FE7-41B3-9D22-273F1F937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309" y="1612653"/>
            <a:ext cx="8605381" cy="49196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BA37D1-D7B0-4339-83F3-1D174D136D5C}"/>
              </a:ext>
            </a:extLst>
          </p:cNvPr>
          <p:cNvSpPr txBox="1"/>
          <p:nvPr/>
        </p:nvSpPr>
        <p:spPr>
          <a:xfrm>
            <a:off x="5361141" y="5245347"/>
            <a:ext cx="3068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THANK YOU FOR WATCHING!!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624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615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1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866F1-48B6-4AF6-9BE9-5AA709B43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05" y="889349"/>
            <a:ext cx="8072814" cy="52233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8C6053-682D-4C08-9E7F-56CBA9591FAF}"/>
              </a:ext>
            </a:extLst>
          </p:cNvPr>
          <p:cNvSpPr txBox="1"/>
          <p:nvPr/>
        </p:nvSpPr>
        <p:spPr>
          <a:xfrm>
            <a:off x="8743167" y="2555310"/>
            <a:ext cx="2634641" cy="19389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Old Postcard written and posted in 1910 (Just after stone bridge completed)</a:t>
            </a:r>
          </a:p>
        </p:txBody>
      </p:sp>
    </p:spTree>
    <p:extLst>
      <p:ext uri="{BB962C8B-B14F-4D97-AF65-F5344CB8AC3E}">
        <p14:creationId xmlns:p14="http://schemas.microsoft.com/office/powerpoint/2010/main" val="2171174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ntage photo of a train&#10;&#10;Description automatically generated">
            <a:extLst>
              <a:ext uri="{FF2B5EF4-FFF2-40B4-BE49-F238E27FC236}">
                <a16:creationId xmlns:a16="http://schemas.microsoft.com/office/drawing/2014/main" id="{3712EE95-4061-4754-B0D4-B568634CA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12" y="378847"/>
            <a:ext cx="7062265" cy="49118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CB6D0D-79D2-486D-A04B-A795C1919216}"/>
              </a:ext>
            </a:extLst>
          </p:cNvPr>
          <p:cNvSpPr txBox="1"/>
          <p:nvPr/>
        </p:nvSpPr>
        <p:spPr>
          <a:xfrm>
            <a:off x="3432131" y="5623104"/>
            <a:ext cx="4384110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Old stone bridge being removed and reconstructed</a:t>
            </a:r>
          </a:p>
        </p:txBody>
      </p:sp>
    </p:spTree>
    <p:extLst>
      <p:ext uri="{BB962C8B-B14F-4D97-AF65-F5344CB8AC3E}">
        <p14:creationId xmlns:p14="http://schemas.microsoft.com/office/powerpoint/2010/main" val="1563532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8AA89D-5142-49E6-95B3-0C6D2CDDD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888" y="1126671"/>
            <a:ext cx="10322526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73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vintage photo of an old building&#10;&#10;Description automatically generated">
            <a:extLst>
              <a:ext uri="{FF2B5EF4-FFF2-40B4-BE49-F238E27FC236}">
                <a16:creationId xmlns:a16="http://schemas.microsoft.com/office/drawing/2014/main" id="{BC7B7797-AFA5-48E8-B48C-473966D11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357" y="490682"/>
            <a:ext cx="9307286" cy="587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01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771875-CE45-4136-8B6C-CF155425740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865" y="513568"/>
            <a:ext cx="6614061" cy="397075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383B5E5-11D4-43EC-9704-8AE9E5E428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21168"/>
              </p:ext>
            </p:extLst>
          </p:nvPr>
        </p:nvGraphicFramePr>
        <p:xfrm>
          <a:off x="405776" y="4653499"/>
          <a:ext cx="6661150" cy="2029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931">
                  <a:extLst>
                    <a:ext uri="{9D8B030D-6E8A-4147-A177-3AD203B41FA5}">
                      <a16:colId xmlns:a16="http://schemas.microsoft.com/office/drawing/2014/main" val="4280453945"/>
                    </a:ext>
                  </a:extLst>
                </a:gridCol>
                <a:gridCol w="651353">
                  <a:extLst>
                    <a:ext uri="{9D8B030D-6E8A-4147-A177-3AD203B41FA5}">
                      <a16:colId xmlns:a16="http://schemas.microsoft.com/office/drawing/2014/main" val="1069943219"/>
                    </a:ext>
                  </a:extLst>
                </a:gridCol>
                <a:gridCol w="977030">
                  <a:extLst>
                    <a:ext uri="{9D8B030D-6E8A-4147-A177-3AD203B41FA5}">
                      <a16:colId xmlns:a16="http://schemas.microsoft.com/office/drawing/2014/main" val="2058841326"/>
                    </a:ext>
                  </a:extLst>
                </a:gridCol>
                <a:gridCol w="663880">
                  <a:extLst>
                    <a:ext uri="{9D8B030D-6E8A-4147-A177-3AD203B41FA5}">
                      <a16:colId xmlns:a16="http://schemas.microsoft.com/office/drawing/2014/main" val="252029828"/>
                    </a:ext>
                  </a:extLst>
                </a:gridCol>
                <a:gridCol w="638827">
                  <a:extLst>
                    <a:ext uri="{9D8B030D-6E8A-4147-A177-3AD203B41FA5}">
                      <a16:colId xmlns:a16="http://schemas.microsoft.com/office/drawing/2014/main" val="2010922667"/>
                    </a:ext>
                  </a:extLst>
                </a:gridCol>
                <a:gridCol w="460134">
                  <a:extLst>
                    <a:ext uri="{9D8B030D-6E8A-4147-A177-3AD203B41FA5}">
                      <a16:colId xmlns:a16="http://schemas.microsoft.com/office/drawing/2014/main" val="3958423052"/>
                    </a:ext>
                  </a:extLst>
                </a:gridCol>
                <a:gridCol w="584835">
                  <a:extLst>
                    <a:ext uri="{9D8B030D-6E8A-4147-A177-3AD203B41FA5}">
                      <a16:colId xmlns:a16="http://schemas.microsoft.com/office/drawing/2014/main" val="2565012874"/>
                    </a:ext>
                  </a:extLst>
                </a:gridCol>
                <a:gridCol w="884039">
                  <a:extLst>
                    <a:ext uri="{9D8B030D-6E8A-4147-A177-3AD203B41FA5}">
                      <a16:colId xmlns:a16="http://schemas.microsoft.com/office/drawing/2014/main" val="2848638486"/>
                    </a:ext>
                  </a:extLst>
                </a:gridCol>
                <a:gridCol w="904121">
                  <a:extLst>
                    <a:ext uri="{9D8B030D-6E8A-4147-A177-3AD203B41FA5}">
                      <a16:colId xmlns:a16="http://schemas.microsoft.com/office/drawing/2014/main" val="39827894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First Name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Last Name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Relationship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Marital status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Sex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Age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Birth Year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Occupation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Birth Place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9396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William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Watson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Head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Married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1853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House Painter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York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0546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Kate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Watson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Wife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Married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Female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1857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Farnham Surrey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01647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Ernest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Watson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Single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1879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House Painter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Norton Durham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1275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Gertrude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Watson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Daughter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Single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Female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1887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Great Ayton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64865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Lily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Watson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Daughter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Single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Female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1891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Great Ayton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926205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7AF8F27-ED2B-42F2-8B6C-D5C9DBBE0C62}"/>
              </a:ext>
            </a:extLst>
          </p:cNvPr>
          <p:cNvSpPr/>
          <p:nvPr/>
        </p:nvSpPr>
        <p:spPr>
          <a:xfrm>
            <a:off x="7355793" y="1713835"/>
            <a:ext cx="4383342" cy="429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Watson &amp; Sons Painters and Decorators occupied the right ground floor, right first floor right and the rooms on the second floor- seven rooms in total.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William Watson was born in York, became a house painter (like his father, Robert) and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married Kate Turner early in 1875. They lived for a while in Norton (where son Ernest was born)  before the family moved to Church Street, Great Ayton prior to the 1891 census.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 Unionist Club occupied the left hand half of the building – the photo is believed to have been taken on the official opening of the Club by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Waynman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Dixon in 1910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F474FA1-83B2-4271-B3F8-FE69C923AA2C}"/>
              </a:ext>
            </a:extLst>
          </p:cNvPr>
          <p:cNvSpPr/>
          <p:nvPr/>
        </p:nvSpPr>
        <p:spPr>
          <a:xfrm>
            <a:off x="4521898" y="3035684"/>
            <a:ext cx="1778694" cy="3933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061258-CC7B-45F9-9F16-990DAFADB07C}"/>
              </a:ext>
            </a:extLst>
          </p:cNvPr>
          <p:cNvSpPr/>
          <p:nvPr/>
        </p:nvSpPr>
        <p:spPr>
          <a:xfrm>
            <a:off x="8199626" y="277677"/>
            <a:ext cx="2331344" cy="905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20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 Church Lane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366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arge red brick building&#10;&#10;Description automatically generated">
            <a:extLst>
              <a:ext uri="{FF2B5EF4-FFF2-40B4-BE49-F238E27FC236}">
                <a16:creationId xmlns:a16="http://schemas.microsoft.com/office/drawing/2014/main" id="{79AD0CB8-89C8-4E25-9F52-B731BDCDFEA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03" y="2137854"/>
            <a:ext cx="2166907" cy="3315889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EC2166D-3077-48BB-B25C-2FE334410B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127671"/>
              </p:ext>
            </p:extLst>
          </p:nvPr>
        </p:nvGraphicFramePr>
        <p:xfrm>
          <a:off x="5278481" y="4272339"/>
          <a:ext cx="6438378" cy="23661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9892">
                  <a:extLst>
                    <a:ext uri="{9D8B030D-6E8A-4147-A177-3AD203B41FA5}">
                      <a16:colId xmlns:a16="http://schemas.microsoft.com/office/drawing/2014/main" val="1145271415"/>
                    </a:ext>
                  </a:extLst>
                </a:gridCol>
                <a:gridCol w="1204773">
                  <a:extLst>
                    <a:ext uri="{9D8B030D-6E8A-4147-A177-3AD203B41FA5}">
                      <a16:colId xmlns:a16="http://schemas.microsoft.com/office/drawing/2014/main" val="3320648039"/>
                    </a:ext>
                  </a:extLst>
                </a:gridCol>
                <a:gridCol w="758202">
                  <a:extLst>
                    <a:ext uri="{9D8B030D-6E8A-4147-A177-3AD203B41FA5}">
                      <a16:colId xmlns:a16="http://schemas.microsoft.com/office/drawing/2014/main" val="2925819492"/>
                    </a:ext>
                  </a:extLst>
                </a:gridCol>
                <a:gridCol w="527834">
                  <a:extLst>
                    <a:ext uri="{9D8B030D-6E8A-4147-A177-3AD203B41FA5}">
                      <a16:colId xmlns:a16="http://schemas.microsoft.com/office/drawing/2014/main" val="2636938749"/>
                    </a:ext>
                  </a:extLst>
                </a:gridCol>
                <a:gridCol w="1374008">
                  <a:extLst>
                    <a:ext uri="{9D8B030D-6E8A-4147-A177-3AD203B41FA5}">
                      <a16:colId xmlns:a16="http://schemas.microsoft.com/office/drawing/2014/main" val="3693041893"/>
                    </a:ext>
                  </a:extLst>
                </a:gridCol>
                <a:gridCol w="1263669">
                  <a:extLst>
                    <a:ext uri="{9D8B030D-6E8A-4147-A177-3AD203B41FA5}">
                      <a16:colId xmlns:a16="http://schemas.microsoft.com/office/drawing/2014/main" val="668283944"/>
                    </a:ext>
                  </a:extLst>
                </a:gridCol>
              </a:tblGrid>
              <a:tr h="5329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First Name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Surname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Birth Date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Age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Place of Birth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Occupation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0111582"/>
                  </a:ext>
                </a:extLst>
              </a:tr>
              <a:tr h="7132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Thomas Leonard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Peart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1874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37</a:t>
                      </a:r>
                      <a:endParaRPr lang="en-GB" sz="1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Great Ayton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Carrier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8230570"/>
                  </a:ext>
                </a:extLst>
              </a:tr>
              <a:tr h="5869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Mabel </a:t>
                      </a:r>
                      <a:endParaRPr lang="en-GB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Peart (Formerly Rennison)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1884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Gainford Durham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8161237"/>
                  </a:ext>
                </a:extLst>
              </a:tr>
              <a:tr h="5329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Joseph L</a:t>
                      </a:r>
                      <a:endParaRPr lang="en-GB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Peart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1910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Great Ayton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278630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6D348D0-9C1F-4250-99EA-6202D89556AE}"/>
              </a:ext>
            </a:extLst>
          </p:cNvPr>
          <p:cNvSpPr/>
          <p:nvPr/>
        </p:nvSpPr>
        <p:spPr>
          <a:xfrm>
            <a:off x="2793742" y="563054"/>
            <a:ext cx="4596614" cy="3709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Race Terrace was lived in by the Peart family for over 120 years 1881-2005. In 1911 Thomas and Mabel Peart had one child and one had died.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went on to have four more children: Gwendoline (born 1912),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Levis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(born 1914), Ion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Lissie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(born 1917) and Elsie (born 1920). Thomas Leonard’s occupation was a ’Carrier’ in 1911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evis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 a musician as well as a plumber/electrician working in the village and Gwen a dressmaker who was also a musician playing the piano.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25E5BA-40B1-491C-AA84-83EB580D1A49}"/>
              </a:ext>
            </a:extLst>
          </p:cNvPr>
          <p:cNvSpPr/>
          <p:nvPr/>
        </p:nvSpPr>
        <p:spPr>
          <a:xfrm>
            <a:off x="309003" y="710012"/>
            <a:ext cx="2192055" cy="836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Peart Family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Race Terrace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E29E7F5-4249-480A-AA7F-EF59027627E4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040" y="563054"/>
            <a:ext cx="4008671" cy="3395171"/>
          </a:xfrm>
          <a:prstGeom prst="rect">
            <a:avLst/>
          </a:prstGeom>
        </p:spPr>
      </p:pic>
      <p:pic>
        <p:nvPicPr>
          <p:cNvPr id="9" name="Picture 8" descr="A gravestone in front of a sign&#10;&#10;Description automatically generated">
            <a:extLst>
              <a:ext uri="{FF2B5EF4-FFF2-40B4-BE49-F238E27FC236}">
                <a16:creationId xmlns:a16="http://schemas.microsoft.com/office/drawing/2014/main" id="{B2465A04-FA7F-43A1-BBC5-E35696C461FA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798" y="4293436"/>
            <a:ext cx="2129851" cy="2366110"/>
          </a:xfrm>
          <a:prstGeom prst="rect">
            <a:avLst/>
          </a:prstGeom>
        </p:spPr>
      </p:pic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EED74775-BFD6-46C3-A5F4-30432BA0701E}"/>
              </a:ext>
            </a:extLst>
          </p:cNvPr>
          <p:cNvSpPr/>
          <p:nvPr/>
        </p:nvSpPr>
        <p:spPr>
          <a:xfrm flipH="1">
            <a:off x="9870510" y="1151245"/>
            <a:ext cx="413358" cy="395727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870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858CD4-27C2-4695-9504-09EC402AF19F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2685" y="501041"/>
            <a:ext cx="5684308" cy="399580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74C5316-D0F2-4041-B045-AEE5CC88A5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483741"/>
              </p:ext>
            </p:extLst>
          </p:nvPr>
        </p:nvGraphicFramePr>
        <p:xfrm>
          <a:off x="4396636" y="4496844"/>
          <a:ext cx="7516407" cy="21419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7456">
                  <a:extLst>
                    <a:ext uri="{9D8B030D-6E8A-4147-A177-3AD203B41FA5}">
                      <a16:colId xmlns:a16="http://schemas.microsoft.com/office/drawing/2014/main" val="3089679515"/>
                    </a:ext>
                  </a:extLst>
                </a:gridCol>
                <a:gridCol w="1525955">
                  <a:extLst>
                    <a:ext uri="{9D8B030D-6E8A-4147-A177-3AD203B41FA5}">
                      <a16:colId xmlns:a16="http://schemas.microsoft.com/office/drawing/2014/main" val="3461704468"/>
                    </a:ext>
                  </a:extLst>
                </a:gridCol>
                <a:gridCol w="920364">
                  <a:extLst>
                    <a:ext uri="{9D8B030D-6E8A-4147-A177-3AD203B41FA5}">
                      <a16:colId xmlns:a16="http://schemas.microsoft.com/office/drawing/2014/main" val="3710733047"/>
                    </a:ext>
                  </a:extLst>
                </a:gridCol>
                <a:gridCol w="913269">
                  <a:extLst>
                    <a:ext uri="{9D8B030D-6E8A-4147-A177-3AD203B41FA5}">
                      <a16:colId xmlns:a16="http://schemas.microsoft.com/office/drawing/2014/main" val="3408346375"/>
                    </a:ext>
                  </a:extLst>
                </a:gridCol>
                <a:gridCol w="897789">
                  <a:extLst>
                    <a:ext uri="{9D8B030D-6E8A-4147-A177-3AD203B41FA5}">
                      <a16:colId xmlns:a16="http://schemas.microsoft.com/office/drawing/2014/main" val="1013511339"/>
                    </a:ext>
                  </a:extLst>
                </a:gridCol>
                <a:gridCol w="1020332">
                  <a:extLst>
                    <a:ext uri="{9D8B030D-6E8A-4147-A177-3AD203B41FA5}">
                      <a16:colId xmlns:a16="http://schemas.microsoft.com/office/drawing/2014/main" val="1162853377"/>
                    </a:ext>
                  </a:extLst>
                </a:gridCol>
                <a:gridCol w="1211242">
                  <a:extLst>
                    <a:ext uri="{9D8B030D-6E8A-4147-A177-3AD203B41FA5}">
                      <a16:colId xmlns:a16="http://schemas.microsoft.com/office/drawing/2014/main" val="3719099274"/>
                    </a:ext>
                  </a:extLst>
                </a:gridCol>
              </a:tblGrid>
              <a:tr h="218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Surname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First name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Relationship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Age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Date of birth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Birthplace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Occupation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498044"/>
                  </a:ext>
                </a:extLst>
              </a:tr>
              <a:tr h="491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Featherstone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Robert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Head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1876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Hinderwell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Miner(ironstone)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1742758"/>
                  </a:ext>
                </a:extLst>
              </a:tr>
              <a:tr h="238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Featherstone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Martha Annie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Wife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1875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Marske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7713"/>
                  </a:ext>
                </a:extLst>
              </a:tr>
              <a:tr h="238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Featherstone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George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1902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Lingdale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3475363"/>
                  </a:ext>
                </a:extLst>
              </a:tr>
              <a:tr h="238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Featherstone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Wilfred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1905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Lingdale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1472234"/>
                  </a:ext>
                </a:extLst>
              </a:tr>
              <a:tr h="238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Featherstone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Lawrence Dixon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1907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Lingdale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6952261"/>
                  </a:ext>
                </a:extLst>
              </a:tr>
              <a:tr h="238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Featherstone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Ouida Doreen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Daughter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1909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Lingdale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0616380"/>
                  </a:ext>
                </a:extLst>
              </a:tr>
              <a:tr h="238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Featherstone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Robert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 months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1911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Great Ayton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4428729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DA466F1-C1CC-4F2A-95CF-4DC0662E2510}"/>
              </a:ext>
            </a:extLst>
          </p:cNvPr>
          <p:cNvSpPr/>
          <p:nvPr/>
        </p:nvSpPr>
        <p:spPr>
          <a:xfrm>
            <a:off x="278957" y="1362267"/>
            <a:ext cx="384628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At the end of Mill Terrace the mill race passed under part of Ivy Cottage. </a:t>
            </a:r>
            <a:endParaRPr lang="en-GB" sz="36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Many stable-like features---remains of stalls, a stable slatted window, a stable door in two halves, and above was an upper room which had a hayloft style door opening from it some 12ft. above Mill Terrace.</a:t>
            </a:r>
            <a:endParaRPr lang="en-GB" sz="36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685800" algn="l"/>
                <a:tab pos="800100" algn="l"/>
                <a:tab pos="914400" algn="l"/>
                <a:tab pos="1143000" algn="l"/>
              </a:tabLst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Notice board reveals it was being used for selling light refreshments  –“Tea made to order; Biscuits; Sparkling drinks, etc”.</a:t>
            </a:r>
            <a:endParaRPr lang="en-GB" sz="36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685800" algn="l"/>
                <a:tab pos="800100" algn="l"/>
                <a:tab pos="914400" algn="l"/>
                <a:tab pos="1143000" algn="l"/>
              </a:tabLst>
            </a:pPr>
            <a:endParaRPr lang="en-GB" sz="36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685800" algn="l"/>
                <a:tab pos="800100" algn="l"/>
                <a:tab pos="914400" algn="l"/>
                <a:tab pos="1143000" algn="l"/>
              </a:tabLst>
            </a:pPr>
            <a:r>
              <a:rPr lang="en-GB" b="1" dirty="0">
                <a:latin typeface="Arial" panose="020B0604020202020204" pitchFamily="34" charset="0"/>
                <a:ea typeface="Times New Roman" panose="02020603050405020304" pitchFamily="18" charset="0"/>
              </a:rPr>
              <a:t>Ivy Cottage was demolished in the 1950’s for road widening</a:t>
            </a:r>
            <a:endParaRPr lang="en-GB" sz="36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684A37-9217-42DF-B41D-623FEE6157D3}"/>
              </a:ext>
            </a:extLst>
          </p:cNvPr>
          <p:cNvSpPr/>
          <p:nvPr/>
        </p:nvSpPr>
        <p:spPr>
          <a:xfrm>
            <a:off x="875527" y="249222"/>
            <a:ext cx="2729881" cy="914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Ivy Cottage, Mill Terrace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D550F608-86FA-45B1-A53A-E4EFD32DE351}"/>
              </a:ext>
            </a:extLst>
          </p:cNvPr>
          <p:cNvSpPr/>
          <p:nvPr/>
        </p:nvSpPr>
        <p:spPr>
          <a:xfrm flipV="1">
            <a:off x="5200412" y="3173782"/>
            <a:ext cx="807905" cy="510435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718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1881</Words>
  <Application>Microsoft Office PowerPoint</Application>
  <PresentationFormat>Widescreen</PresentationFormat>
  <Paragraphs>605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Algerian</vt:lpstr>
      <vt:lpstr>Arial</vt:lpstr>
      <vt:lpstr>Calibri</vt:lpstr>
      <vt:lpstr>Calibri Light</vt:lpstr>
      <vt:lpstr>Edwardian Script ITC</vt:lpstr>
      <vt:lpstr>Helvetica</vt:lpstr>
      <vt:lpstr>Liberation 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Kenneth Taylor</dc:creator>
  <cp:lastModifiedBy>Kenneth Taylor</cp:lastModifiedBy>
  <cp:revision>81</cp:revision>
  <dcterms:created xsi:type="dcterms:W3CDTF">2020-02-10T16:55:04Z</dcterms:created>
  <dcterms:modified xsi:type="dcterms:W3CDTF">2020-04-30T13:25:09Z</dcterms:modified>
</cp:coreProperties>
</file>