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Lst>
  <p:notesMasterIdLst>
    <p:notesMasterId r:id="rId123"/>
  </p:notesMasterIdLst>
  <p:handoutMasterIdLst>
    <p:handoutMasterId r:id="rId124"/>
  </p:handoutMasterIdLst>
  <p:sldIdLst>
    <p:sldId id="400" r:id="rId4"/>
    <p:sldId id="435" r:id="rId5"/>
    <p:sldId id="256" r:id="rId6"/>
    <p:sldId id="258" r:id="rId7"/>
    <p:sldId id="438" r:id="rId8"/>
    <p:sldId id="257" r:id="rId9"/>
    <p:sldId id="263" r:id="rId10"/>
    <p:sldId id="259" r:id="rId11"/>
    <p:sldId id="265" r:id="rId12"/>
    <p:sldId id="439" r:id="rId13"/>
    <p:sldId id="440" r:id="rId14"/>
    <p:sldId id="267" r:id="rId15"/>
    <p:sldId id="441" r:id="rId16"/>
    <p:sldId id="269" r:id="rId17"/>
    <p:sldId id="260" r:id="rId18"/>
    <p:sldId id="262" r:id="rId19"/>
    <p:sldId id="270" r:id="rId20"/>
    <p:sldId id="442" r:id="rId21"/>
    <p:sldId id="271" r:id="rId22"/>
    <p:sldId id="443" r:id="rId23"/>
    <p:sldId id="276" r:id="rId24"/>
    <p:sldId id="273" r:id="rId25"/>
    <p:sldId id="444" r:id="rId26"/>
    <p:sldId id="277" r:id="rId27"/>
    <p:sldId id="278" r:id="rId28"/>
    <p:sldId id="445" r:id="rId29"/>
    <p:sldId id="446" r:id="rId30"/>
    <p:sldId id="447" r:id="rId31"/>
    <p:sldId id="448" r:id="rId32"/>
    <p:sldId id="285" r:id="rId33"/>
    <p:sldId id="286" r:id="rId34"/>
    <p:sldId id="287" r:id="rId35"/>
    <p:sldId id="288" r:id="rId36"/>
    <p:sldId id="289" r:id="rId37"/>
    <p:sldId id="404" r:id="rId38"/>
    <p:sldId id="405" r:id="rId39"/>
    <p:sldId id="426" r:id="rId40"/>
    <p:sldId id="427" r:id="rId41"/>
    <p:sldId id="428" r:id="rId42"/>
    <p:sldId id="437" r:id="rId43"/>
    <p:sldId id="429" r:id="rId44"/>
    <p:sldId id="411" r:id="rId45"/>
    <p:sldId id="430" r:id="rId46"/>
    <p:sldId id="408" r:id="rId47"/>
    <p:sldId id="420" r:id="rId48"/>
    <p:sldId id="431" r:id="rId49"/>
    <p:sldId id="421" r:id="rId50"/>
    <p:sldId id="414" r:id="rId51"/>
    <p:sldId id="423" r:id="rId52"/>
    <p:sldId id="422" r:id="rId53"/>
    <p:sldId id="412" r:id="rId54"/>
    <p:sldId id="410" r:id="rId55"/>
    <p:sldId id="407" r:id="rId56"/>
    <p:sldId id="409" r:id="rId57"/>
    <p:sldId id="415" r:id="rId58"/>
    <p:sldId id="413" r:id="rId59"/>
    <p:sldId id="417" r:id="rId60"/>
    <p:sldId id="418" r:id="rId61"/>
    <p:sldId id="425" r:id="rId62"/>
    <p:sldId id="424" r:id="rId63"/>
    <p:sldId id="432" r:id="rId64"/>
    <p:sldId id="272" r:id="rId65"/>
    <p:sldId id="274" r:id="rId66"/>
    <p:sldId id="266" r:id="rId67"/>
    <p:sldId id="290" r:id="rId68"/>
    <p:sldId id="291" r:id="rId69"/>
    <p:sldId id="292" r:id="rId70"/>
    <p:sldId id="347" r:id="rId71"/>
    <p:sldId id="264" r:id="rId72"/>
    <p:sldId id="348" r:id="rId73"/>
    <p:sldId id="297" r:id="rId74"/>
    <p:sldId id="343" r:id="rId75"/>
    <p:sldId id="403" r:id="rId76"/>
    <p:sldId id="314" r:id="rId77"/>
    <p:sldId id="320" r:id="rId78"/>
    <p:sldId id="360" r:id="rId79"/>
    <p:sldId id="316" r:id="rId80"/>
    <p:sldId id="295" r:id="rId81"/>
    <p:sldId id="296" r:id="rId82"/>
    <p:sldId id="361" r:id="rId83"/>
    <p:sldId id="353" r:id="rId84"/>
    <p:sldId id="303" r:id="rId85"/>
    <p:sldId id="342" r:id="rId86"/>
    <p:sldId id="393" r:id="rId87"/>
    <p:sldId id="376" r:id="rId88"/>
    <p:sldId id="378" r:id="rId89"/>
    <p:sldId id="268" r:id="rId90"/>
    <p:sldId id="281" r:id="rId91"/>
    <p:sldId id="341" r:id="rId92"/>
    <p:sldId id="300" r:id="rId93"/>
    <p:sldId id="282" r:id="rId94"/>
    <p:sldId id="363" r:id="rId95"/>
    <p:sldId id="283" r:id="rId96"/>
    <p:sldId id="345" r:id="rId97"/>
    <p:sldId id="307" r:id="rId98"/>
    <p:sldId id="339" r:id="rId99"/>
    <p:sldId id="394" r:id="rId100"/>
    <p:sldId id="327" r:id="rId101"/>
    <p:sldId id="328" r:id="rId102"/>
    <p:sldId id="344" r:id="rId103"/>
    <p:sldId id="362" r:id="rId104"/>
    <p:sldId id="302" r:id="rId105"/>
    <p:sldId id="326" r:id="rId106"/>
    <p:sldId id="310" r:id="rId107"/>
    <p:sldId id="305" r:id="rId108"/>
    <p:sldId id="279" r:id="rId109"/>
    <p:sldId id="312" r:id="rId110"/>
    <p:sldId id="402" r:id="rId111"/>
    <p:sldId id="357" r:id="rId112"/>
    <p:sldId id="355" r:id="rId113"/>
    <p:sldId id="356" r:id="rId114"/>
    <p:sldId id="401" r:id="rId115"/>
    <p:sldId id="308" r:id="rId116"/>
    <p:sldId id="354" r:id="rId117"/>
    <p:sldId id="346" r:id="rId118"/>
    <p:sldId id="359" r:id="rId119"/>
    <p:sldId id="309" r:id="rId120"/>
    <p:sldId id="284" r:id="rId121"/>
    <p:sldId id="434" r:id="rId122"/>
  </p:sldIdLst>
  <p:sldSz cx="9144000" cy="6858000" type="screen4x3"/>
  <p:notesSz cx="7102475" cy="10233025"/>
  <p:defaultTextStyle>
    <a:defPPr>
      <a:defRPr lang="en-GB"/>
    </a:defPPr>
    <a:lvl1pPr algn="l" rtl="0" fontAlgn="base">
      <a:spcBef>
        <a:spcPct val="0"/>
      </a:spcBef>
      <a:spcAft>
        <a:spcPct val="0"/>
      </a:spcAft>
      <a:defRPr kern="1200">
        <a:solidFill>
          <a:srgbClr val="0033CC"/>
        </a:solidFill>
        <a:latin typeface="Arial" charset="0"/>
        <a:ea typeface="+mn-ea"/>
        <a:cs typeface="+mn-cs"/>
      </a:defRPr>
    </a:lvl1pPr>
    <a:lvl2pPr marL="457200" algn="l" rtl="0" fontAlgn="base">
      <a:spcBef>
        <a:spcPct val="0"/>
      </a:spcBef>
      <a:spcAft>
        <a:spcPct val="0"/>
      </a:spcAft>
      <a:defRPr kern="1200">
        <a:solidFill>
          <a:srgbClr val="0033CC"/>
        </a:solidFill>
        <a:latin typeface="Arial" charset="0"/>
        <a:ea typeface="+mn-ea"/>
        <a:cs typeface="+mn-cs"/>
      </a:defRPr>
    </a:lvl2pPr>
    <a:lvl3pPr marL="914400" algn="l" rtl="0" fontAlgn="base">
      <a:spcBef>
        <a:spcPct val="0"/>
      </a:spcBef>
      <a:spcAft>
        <a:spcPct val="0"/>
      </a:spcAft>
      <a:defRPr kern="1200">
        <a:solidFill>
          <a:srgbClr val="0033CC"/>
        </a:solidFill>
        <a:latin typeface="Arial" charset="0"/>
        <a:ea typeface="+mn-ea"/>
        <a:cs typeface="+mn-cs"/>
      </a:defRPr>
    </a:lvl3pPr>
    <a:lvl4pPr marL="1371600" algn="l" rtl="0" fontAlgn="base">
      <a:spcBef>
        <a:spcPct val="0"/>
      </a:spcBef>
      <a:spcAft>
        <a:spcPct val="0"/>
      </a:spcAft>
      <a:defRPr kern="1200">
        <a:solidFill>
          <a:srgbClr val="0033CC"/>
        </a:solidFill>
        <a:latin typeface="Arial" charset="0"/>
        <a:ea typeface="+mn-ea"/>
        <a:cs typeface="+mn-cs"/>
      </a:defRPr>
    </a:lvl4pPr>
    <a:lvl5pPr marL="1828800" algn="l" rtl="0" fontAlgn="base">
      <a:spcBef>
        <a:spcPct val="0"/>
      </a:spcBef>
      <a:spcAft>
        <a:spcPct val="0"/>
      </a:spcAft>
      <a:defRPr kern="1200">
        <a:solidFill>
          <a:srgbClr val="0033CC"/>
        </a:solidFill>
        <a:latin typeface="Arial" charset="0"/>
        <a:ea typeface="+mn-ea"/>
        <a:cs typeface="+mn-cs"/>
      </a:defRPr>
    </a:lvl5pPr>
    <a:lvl6pPr marL="2286000" algn="l" defTabSz="914400" rtl="0" eaLnBrk="1" latinLnBrk="0" hangingPunct="1">
      <a:defRPr kern="1200">
        <a:solidFill>
          <a:srgbClr val="0033CC"/>
        </a:solidFill>
        <a:latin typeface="Arial" charset="0"/>
        <a:ea typeface="+mn-ea"/>
        <a:cs typeface="+mn-cs"/>
      </a:defRPr>
    </a:lvl6pPr>
    <a:lvl7pPr marL="2743200" algn="l" defTabSz="914400" rtl="0" eaLnBrk="1" latinLnBrk="0" hangingPunct="1">
      <a:defRPr kern="1200">
        <a:solidFill>
          <a:srgbClr val="0033CC"/>
        </a:solidFill>
        <a:latin typeface="Arial" charset="0"/>
        <a:ea typeface="+mn-ea"/>
        <a:cs typeface="+mn-cs"/>
      </a:defRPr>
    </a:lvl7pPr>
    <a:lvl8pPr marL="3200400" algn="l" defTabSz="914400" rtl="0" eaLnBrk="1" latinLnBrk="0" hangingPunct="1">
      <a:defRPr kern="1200">
        <a:solidFill>
          <a:srgbClr val="0033CC"/>
        </a:solidFill>
        <a:latin typeface="Arial" charset="0"/>
        <a:ea typeface="+mn-ea"/>
        <a:cs typeface="+mn-cs"/>
      </a:defRPr>
    </a:lvl8pPr>
    <a:lvl9pPr marL="3657600" algn="l" defTabSz="914400" rtl="0" eaLnBrk="1" latinLnBrk="0" hangingPunct="1">
      <a:defRPr kern="1200">
        <a:solidFill>
          <a:srgbClr val="0033CC"/>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602" autoAdjust="0"/>
    <p:restoredTop sz="94667" autoAdjust="0"/>
  </p:normalViewPr>
  <p:slideViewPr>
    <p:cSldViewPr>
      <p:cViewPr varScale="1">
        <p:scale>
          <a:sx n="82" d="100"/>
          <a:sy n="82" d="100"/>
        </p:scale>
        <p:origin x="108" y="77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1772"/>
    </p:cViewPr>
  </p:sorterViewPr>
  <p:notesViewPr>
    <p:cSldViewPr>
      <p:cViewPr varScale="1">
        <p:scale>
          <a:sx n="63" d="100"/>
          <a:sy n="63" d="100"/>
        </p:scale>
        <p:origin x="-2862" y="-120"/>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pPr>
              <a:defRPr/>
            </a:pPr>
            <a:endParaRPr lang="en-GB" dirty="0"/>
          </a:p>
        </p:txBody>
      </p:sp>
      <p:sp>
        <p:nvSpPr>
          <p:cNvPr id="21507" name="Rectangle 3"/>
          <p:cNvSpPr>
            <a:spLocks noGrp="1" noChangeArrowheads="1"/>
          </p:cNvSpPr>
          <p:nvPr>
            <p:ph type="dt" sz="quarter" idx="1"/>
          </p:nvPr>
        </p:nvSpPr>
        <p:spPr bwMode="auto">
          <a:xfrm>
            <a:off x="4022725" y="0"/>
            <a:ext cx="3078163"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pPr>
              <a:defRPr/>
            </a:pPr>
            <a:endParaRPr lang="en-GB" dirty="0"/>
          </a:p>
        </p:txBody>
      </p:sp>
      <p:sp>
        <p:nvSpPr>
          <p:cNvPr id="21508" name="Rectangle 4"/>
          <p:cNvSpPr>
            <a:spLocks noGrp="1" noChangeArrowheads="1"/>
          </p:cNvSpPr>
          <p:nvPr>
            <p:ph type="ftr" sz="quarter" idx="2"/>
          </p:nvPr>
        </p:nvSpPr>
        <p:spPr bwMode="auto">
          <a:xfrm>
            <a:off x="0" y="9720263"/>
            <a:ext cx="3078163"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defRPr>
            </a:lvl1pPr>
          </a:lstStyle>
          <a:p>
            <a:pPr>
              <a:defRPr/>
            </a:pPr>
            <a:endParaRPr lang="en-GB" dirty="0"/>
          </a:p>
        </p:txBody>
      </p:sp>
      <p:sp>
        <p:nvSpPr>
          <p:cNvPr id="21509" name="Rectangle 5"/>
          <p:cNvSpPr>
            <a:spLocks noGrp="1" noChangeArrowheads="1"/>
          </p:cNvSpPr>
          <p:nvPr>
            <p:ph type="sldNum" sz="quarter" idx="3"/>
          </p:nvPr>
        </p:nvSpPr>
        <p:spPr bwMode="auto">
          <a:xfrm>
            <a:off x="4022725" y="9720263"/>
            <a:ext cx="3078163"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pPr>
              <a:defRPr/>
            </a:pPr>
            <a:fld id="{251064C6-CB9D-4E84-AA70-8656EE8823F4}" type="slidenum">
              <a:rPr lang="en-GB"/>
              <a:pPr>
                <a:defRPr/>
              </a:pPr>
              <a:t>‹#›</a:t>
            </a:fld>
            <a:endParaRPr lang="en-GB" dirty="0"/>
          </a:p>
        </p:txBody>
      </p:sp>
    </p:spTree>
    <p:extLst>
      <p:ext uri="{BB962C8B-B14F-4D97-AF65-F5344CB8AC3E}">
        <p14:creationId xmlns:p14="http://schemas.microsoft.com/office/powerpoint/2010/main" val="3069488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1175"/>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4022725" y="0"/>
            <a:ext cx="3078163" cy="511175"/>
          </a:xfrm>
          <a:prstGeom prst="rect">
            <a:avLst/>
          </a:prstGeom>
        </p:spPr>
        <p:txBody>
          <a:bodyPr vert="horz" lIns="91440" tIns="45720" rIns="91440" bIns="45720" rtlCol="0"/>
          <a:lstStyle>
            <a:lvl1pPr algn="r">
              <a:defRPr sz="1200"/>
            </a:lvl1pPr>
          </a:lstStyle>
          <a:p>
            <a:fld id="{B9613790-F49A-4D1B-9F7E-4D768250CD1A}" type="datetimeFigureOut">
              <a:rPr lang="en-GB" smtClean="0"/>
              <a:pPr/>
              <a:t>04/05/20</a:t>
            </a:fld>
            <a:endParaRPr lang="en-GB" dirty="0"/>
          </a:p>
        </p:txBody>
      </p:sp>
      <p:sp>
        <p:nvSpPr>
          <p:cNvPr id="4" name="Slide Image Placeholder 3"/>
          <p:cNvSpPr>
            <a:spLocks noGrp="1" noRot="1" noChangeAspect="1"/>
          </p:cNvSpPr>
          <p:nvPr>
            <p:ph type="sldImg" idx="2"/>
          </p:nvPr>
        </p:nvSpPr>
        <p:spPr>
          <a:xfrm>
            <a:off x="992188" y="766763"/>
            <a:ext cx="5118100" cy="383857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709613" y="4860925"/>
            <a:ext cx="5683250" cy="4605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0263"/>
            <a:ext cx="3078163" cy="51117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4022725" y="9720263"/>
            <a:ext cx="3078163" cy="511175"/>
          </a:xfrm>
          <a:prstGeom prst="rect">
            <a:avLst/>
          </a:prstGeom>
        </p:spPr>
        <p:txBody>
          <a:bodyPr vert="horz" lIns="91440" tIns="45720" rIns="91440" bIns="45720" rtlCol="0" anchor="b"/>
          <a:lstStyle>
            <a:lvl1pPr algn="r">
              <a:defRPr sz="1200"/>
            </a:lvl1pPr>
          </a:lstStyle>
          <a:p>
            <a:fld id="{C80FC009-7E9D-4327-96B5-CB35B1203C4F}" type="slidenum">
              <a:rPr lang="en-GB" smtClean="0"/>
              <a:pPr/>
              <a:t>‹#›</a:t>
            </a:fld>
            <a:endParaRPr lang="en-GB" dirty="0"/>
          </a:p>
        </p:txBody>
      </p:sp>
    </p:spTree>
    <p:extLst>
      <p:ext uri="{BB962C8B-B14F-4D97-AF65-F5344CB8AC3E}">
        <p14:creationId xmlns:p14="http://schemas.microsoft.com/office/powerpoint/2010/main" val="3743410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Research : Family members can access the military records of the soldier.</a:t>
            </a:r>
          </a:p>
        </p:txBody>
      </p:sp>
      <p:sp>
        <p:nvSpPr>
          <p:cNvPr id="4" name="Slide Number Placeholder 3"/>
          <p:cNvSpPr>
            <a:spLocks noGrp="1"/>
          </p:cNvSpPr>
          <p:nvPr>
            <p:ph type="sldNum" sz="quarter" idx="5"/>
          </p:nvPr>
        </p:nvSpPr>
        <p:spPr/>
        <p:txBody>
          <a:bodyPr/>
          <a:lstStyle/>
          <a:p>
            <a:fld id="{C80FC009-7E9D-4327-96B5-CB35B1203C4F}" type="slidenum">
              <a:rPr lang="en-GB" smtClean="0"/>
              <a:pPr/>
              <a:t>2</a:t>
            </a:fld>
            <a:endParaRPr lang="en-GB" dirty="0"/>
          </a:p>
        </p:txBody>
      </p:sp>
    </p:spTree>
    <p:extLst>
      <p:ext uri="{BB962C8B-B14F-4D97-AF65-F5344CB8AC3E}">
        <p14:creationId xmlns:p14="http://schemas.microsoft.com/office/powerpoint/2010/main" val="1146408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badge shows the unit numbers,Scotland 201,Northern England 202,Rest of England 203.</a:t>
            </a:r>
          </a:p>
        </p:txBody>
      </p:sp>
      <p:sp>
        <p:nvSpPr>
          <p:cNvPr id="4" name="Slide Number Placeholder 3"/>
          <p:cNvSpPr>
            <a:spLocks noGrp="1"/>
          </p:cNvSpPr>
          <p:nvPr>
            <p:ph type="sldNum" sz="quarter" idx="10"/>
          </p:nvPr>
        </p:nvSpPr>
        <p:spPr/>
        <p:txBody>
          <a:bodyPr/>
          <a:lstStyle/>
          <a:p>
            <a:fld id="{C80FC009-7E9D-4327-96B5-CB35B1203C4F}" type="slidenum">
              <a:rPr lang="en-GB" smtClean="0"/>
              <a:pPr/>
              <a:t>70</a:t>
            </a:fld>
            <a:endParaRPr lang="en-GB" dirty="0"/>
          </a:p>
        </p:txBody>
      </p:sp>
    </p:spTree>
    <p:extLst>
      <p:ext uri="{BB962C8B-B14F-4D97-AF65-F5344CB8AC3E}">
        <p14:creationId xmlns:p14="http://schemas.microsoft.com/office/powerpoint/2010/main" val="3422424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most of the Operational bases looked</a:t>
            </a:r>
            <a:r>
              <a:rPr lang="en-GB" baseline="0" dirty="0"/>
              <a:t> from above ground.The entrance would have been disguised.</a:t>
            </a:r>
            <a:endParaRPr lang="en-GB" dirty="0"/>
          </a:p>
        </p:txBody>
      </p:sp>
      <p:sp>
        <p:nvSpPr>
          <p:cNvPr id="4" name="Slide Number Placeholder 3"/>
          <p:cNvSpPr>
            <a:spLocks noGrp="1"/>
          </p:cNvSpPr>
          <p:nvPr>
            <p:ph type="sldNum" sz="quarter" idx="10"/>
          </p:nvPr>
        </p:nvSpPr>
        <p:spPr/>
        <p:txBody>
          <a:bodyPr/>
          <a:lstStyle/>
          <a:p>
            <a:fld id="{C80FC009-7E9D-4327-96B5-CB35B1203C4F}" type="slidenum">
              <a:rPr lang="en-GB" smtClean="0"/>
              <a:pPr/>
              <a:t>72</a:t>
            </a:fld>
            <a:endParaRPr lang="en-GB" dirty="0"/>
          </a:p>
        </p:txBody>
      </p:sp>
    </p:spTree>
    <p:extLst>
      <p:ext uri="{BB962C8B-B14F-4D97-AF65-F5344CB8AC3E}">
        <p14:creationId xmlns:p14="http://schemas.microsoft.com/office/powerpoint/2010/main" val="2012694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most of the Operational bases looked</a:t>
            </a:r>
            <a:r>
              <a:rPr lang="en-GB" baseline="0" dirty="0"/>
              <a:t> from above ground.The entrance would have been disguised.Nissen hut underground</a:t>
            </a:r>
            <a:endParaRPr lang="en-GB" dirty="0"/>
          </a:p>
        </p:txBody>
      </p:sp>
      <p:sp>
        <p:nvSpPr>
          <p:cNvPr id="4" name="Slide Number Placeholder 3"/>
          <p:cNvSpPr>
            <a:spLocks noGrp="1"/>
          </p:cNvSpPr>
          <p:nvPr>
            <p:ph type="sldNum" sz="quarter" idx="10"/>
          </p:nvPr>
        </p:nvSpPr>
        <p:spPr/>
        <p:txBody>
          <a:bodyPr/>
          <a:lstStyle/>
          <a:p>
            <a:fld id="{C80FC009-7E9D-4327-96B5-CB35B1203C4F}" type="slidenum">
              <a:rPr lang="en-GB" smtClean="0"/>
              <a:pPr/>
              <a:t>73</a:t>
            </a:fld>
            <a:endParaRPr lang="en-GB" dirty="0"/>
          </a:p>
        </p:txBody>
      </p:sp>
    </p:spTree>
    <p:extLst>
      <p:ext uri="{BB962C8B-B14F-4D97-AF65-F5344CB8AC3E}">
        <p14:creationId xmlns:p14="http://schemas.microsoft.com/office/powerpoint/2010/main" val="2012694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Garry Nimmo</a:t>
            </a:r>
            <a:r>
              <a:rPr lang="en-GB" baseline="0" dirty="0"/>
              <a:t> opening up the mine.Describes a long tortuous route to the Operational Base.</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C80FC009-7E9D-4327-96B5-CB35B1203C4F}" type="slidenum">
              <a:rPr lang="en-GB" smtClean="0"/>
              <a:pPr/>
              <a:t>74</a:t>
            </a:fld>
            <a:endParaRPr lang="en-GB" dirty="0"/>
          </a:p>
        </p:txBody>
      </p:sp>
    </p:spTree>
    <p:extLst>
      <p:ext uri="{BB962C8B-B14F-4D97-AF65-F5344CB8AC3E}">
        <p14:creationId xmlns:p14="http://schemas.microsoft.com/office/powerpoint/2010/main" val="855473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Gazette article</a:t>
            </a:r>
            <a:r>
              <a:rPr lang="en-GB" baseline="0" dirty="0"/>
              <a:t> describes a long walk to the bunker .</a:t>
            </a:r>
            <a:endParaRPr lang="en-GB" dirty="0"/>
          </a:p>
        </p:txBody>
      </p:sp>
      <p:sp>
        <p:nvSpPr>
          <p:cNvPr id="4" name="Slide Number Placeholder 3"/>
          <p:cNvSpPr>
            <a:spLocks noGrp="1"/>
          </p:cNvSpPr>
          <p:nvPr>
            <p:ph type="sldNum" sz="quarter" idx="10"/>
          </p:nvPr>
        </p:nvSpPr>
        <p:spPr/>
        <p:txBody>
          <a:bodyPr/>
          <a:lstStyle/>
          <a:p>
            <a:fld id="{C80FC009-7E9D-4327-96B5-CB35B1203C4F}" type="slidenum">
              <a:rPr lang="en-GB" smtClean="0"/>
              <a:pPr/>
              <a:t>75</a:t>
            </a:fld>
            <a:endParaRPr lang="en-GB" dirty="0"/>
          </a:p>
        </p:txBody>
      </p:sp>
    </p:spTree>
    <p:extLst>
      <p:ext uri="{BB962C8B-B14F-4D97-AF65-F5344CB8AC3E}">
        <p14:creationId xmlns:p14="http://schemas.microsoft.com/office/powerpoint/2010/main" val="3599062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Internal photographs of the bunks etc published at the time have</a:t>
            </a:r>
            <a:r>
              <a:rPr lang="en-GB" baseline="0" dirty="0"/>
              <a:t> still not been located.The hunt goes on!</a:t>
            </a:r>
          </a:p>
          <a:p>
            <a:r>
              <a:rPr lang="en-GB" baseline="0" dirty="0"/>
              <a:t>Telephone link to observation post</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C80FC009-7E9D-4327-96B5-CB35B1203C4F}" type="slidenum">
              <a:rPr lang="en-GB" smtClean="0"/>
              <a:pPr/>
              <a:t>76</a:t>
            </a:fld>
            <a:endParaRPr lang="en-GB" dirty="0"/>
          </a:p>
        </p:txBody>
      </p:sp>
    </p:spTree>
    <p:extLst>
      <p:ext uri="{BB962C8B-B14F-4D97-AF65-F5344CB8AC3E}">
        <p14:creationId xmlns:p14="http://schemas.microsoft.com/office/powerpoint/2010/main" val="1646034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of these</a:t>
            </a:r>
            <a:r>
              <a:rPr lang="en-GB" baseline="0" dirty="0"/>
              <a:t> men would have gone to Coleshill House,near Swindon in Wiltshire to be trained.(Now owned by National Trust)</a:t>
            </a:r>
            <a:endParaRPr lang="en-GB" dirty="0"/>
          </a:p>
        </p:txBody>
      </p:sp>
      <p:sp>
        <p:nvSpPr>
          <p:cNvPr id="4" name="Slide Number Placeholder 3"/>
          <p:cNvSpPr>
            <a:spLocks noGrp="1"/>
          </p:cNvSpPr>
          <p:nvPr>
            <p:ph type="sldNum" sz="quarter" idx="10"/>
          </p:nvPr>
        </p:nvSpPr>
        <p:spPr/>
        <p:txBody>
          <a:bodyPr/>
          <a:lstStyle/>
          <a:p>
            <a:fld id="{C80FC009-7E9D-4327-96B5-CB35B1203C4F}" type="slidenum">
              <a:rPr lang="en-GB" smtClean="0"/>
              <a:pPr/>
              <a:t>77</a:t>
            </a:fld>
            <a:endParaRPr lang="en-GB" dirty="0"/>
          </a:p>
        </p:txBody>
      </p:sp>
    </p:spTree>
    <p:extLst>
      <p:ext uri="{BB962C8B-B14F-4D97-AF65-F5344CB8AC3E}">
        <p14:creationId xmlns:p14="http://schemas.microsoft.com/office/powerpoint/2010/main" val="133550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Charles</a:t>
            </a:r>
            <a:r>
              <a:rPr lang="en-GB" baseline="0" dirty="0"/>
              <a:t> Phalps as a child saw a soldier appear from the ground.Food in the bunker so it could have been another Operational Base</a:t>
            </a:r>
            <a:endParaRPr lang="en-GB" dirty="0"/>
          </a:p>
        </p:txBody>
      </p:sp>
      <p:sp>
        <p:nvSpPr>
          <p:cNvPr id="4" name="Slide Number Placeholder 3"/>
          <p:cNvSpPr>
            <a:spLocks noGrp="1"/>
          </p:cNvSpPr>
          <p:nvPr>
            <p:ph type="sldNum" sz="quarter" idx="10"/>
          </p:nvPr>
        </p:nvSpPr>
        <p:spPr/>
        <p:txBody>
          <a:bodyPr/>
          <a:lstStyle/>
          <a:p>
            <a:fld id="{C80FC009-7E9D-4327-96B5-CB35B1203C4F}" type="slidenum">
              <a:rPr lang="en-GB" smtClean="0"/>
              <a:pPr/>
              <a:t>79</a:t>
            </a:fld>
            <a:endParaRPr lang="en-GB" dirty="0"/>
          </a:p>
        </p:txBody>
      </p:sp>
    </p:spTree>
    <p:extLst>
      <p:ext uri="{BB962C8B-B14F-4D97-AF65-F5344CB8AC3E}">
        <p14:creationId xmlns:p14="http://schemas.microsoft.com/office/powerpoint/2010/main" val="2496954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Door behind Gooseberry Bush</a:t>
            </a:r>
          </a:p>
          <a:p>
            <a:endParaRPr lang="en-GB" dirty="0"/>
          </a:p>
        </p:txBody>
      </p:sp>
      <p:sp>
        <p:nvSpPr>
          <p:cNvPr id="4" name="Slide Number Placeholder 3"/>
          <p:cNvSpPr>
            <a:spLocks noGrp="1"/>
          </p:cNvSpPr>
          <p:nvPr>
            <p:ph type="sldNum" sz="quarter" idx="10"/>
          </p:nvPr>
        </p:nvSpPr>
        <p:spPr/>
        <p:txBody>
          <a:bodyPr/>
          <a:lstStyle/>
          <a:p>
            <a:fld id="{C80FC009-7E9D-4327-96B5-CB35B1203C4F}" type="slidenum">
              <a:rPr lang="en-GB" smtClean="0"/>
              <a:pPr/>
              <a:t>80</a:t>
            </a:fld>
            <a:endParaRPr lang="en-GB" dirty="0"/>
          </a:p>
        </p:txBody>
      </p:sp>
    </p:spTree>
    <p:extLst>
      <p:ext uri="{BB962C8B-B14F-4D97-AF65-F5344CB8AC3E}">
        <p14:creationId xmlns:p14="http://schemas.microsoft.com/office/powerpoint/2010/main" val="3718297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post lies above an</a:t>
            </a:r>
            <a:r>
              <a:rPr lang="en-GB" baseline="0" dirty="0"/>
              <a:t> old railway tunnel.Were they connected?Escape route.</a:t>
            </a:r>
            <a:endParaRPr lang="en-GB" dirty="0"/>
          </a:p>
        </p:txBody>
      </p:sp>
      <p:sp>
        <p:nvSpPr>
          <p:cNvPr id="4" name="Slide Number Placeholder 3"/>
          <p:cNvSpPr>
            <a:spLocks noGrp="1"/>
          </p:cNvSpPr>
          <p:nvPr>
            <p:ph type="sldNum" sz="quarter" idx="10"/>
          </p:nvPr>
        </p:nvSpPr>
        <p:spPr/>
        <p:txBody>
          <a:bodyPr/>
          <a:lstStyle/>
          <a:p>
            <a:fld id="{C80FC009-7E9D-4327-96B5-CB35B1203C4F}" type="slidenum">
              <a:rPr lang="en-GB" smtClean="0"/>
              <a:pPr/>
              <a:t>81</a:t>
            </a:fld>
            <a:endParaRPr lang="en-GB" dirty="0"/>
          </a:p>
        </p:txBody>
      </p:sp>
    </p:spTree>
    <p:extLst>
      <p:ext uri="{BB962C8B-B14F-4D97-AF65-F5344CB8AC3E}">
        <p14:creationId xmlns:p14="http://schemas.microsoft.com/office/powerpoint/2010/main" val="1486595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Ernest Lack killed in attack on Ponte Grande Bridge</a:t>
            </a:r>
          </a:p>
        </p:txBody>
      </p:sp>
      <p:sp>
        <p:nvSpPr>
          <p:cNvPr id="4" name="Slide Number Placeholder 3"/>
          <p:cNvSpPr>
            <a:spLocks noGrp="1"/>
          </p:cNvSpPr>
          <p:nvPr>
            <p:ph type="sldNum" sz="quarter" idx="5"/>
          </p:nvPr>
        </p:nvSpPr>
        <p:spPr/>
        <p:txBody>
          <a:bodyPr/>
          <a:lstStyle/>
          <a:p>
            <a:fld id="{C80FC009-7E9D-4327-96B5-CB35B1203C4F}" type="slidenum">
              <a:rPr lang="en-GB" smtClean="0"/>
              <a:pPr/>
              <a:t>42</a:t>
            </a:fld>
            <a:endParaRPr lang="en-GB" dirty="0"/>
          </a:p>
        </p:txBody>
      </p:sp>
    </p:spTree>
    <p:extLst>
      <p:ext uri="{BB962C8B-B14F-4D97-AF65-F5344CB8AC3E}">
        <p14:creationId xmlns:p14="http://schemas.microsoft.com/office/powerpoint/2010/main" val="1671880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Observation Post probably demolished at the end of the war.</a:t>
            </a:r>
          </a:p>
        </p:txBody>
      </p:sp>
      <p:sp>
        <p:nvSpPr>
          <p:cNvPr id="4" name="Slide Number Placeholder 3"/>
          <p:cNvSpPr>
            <a:spLocks noGrp="1"/>
          </p:cNvSpPr>
          <p:nvPr>
            <p:ph type="sldNum" sz="quarter" idx="10"/>
          </p:nvPr>
        </p:nvSpPr>
        <p:spPr/>
        <p:txBody>
          <a:bodyPr/>
          <a:lstStyle/>
          <a:p>
            <a:fld id="{C80FC009-7E9D-4327-96B5-CB35B1203C4F}" type="slidenum">
              <a:rPr lang="en-GB" smtClean="0"/>
              <a:pPr/>
              <a:t>82</a:t>
            </a:fld>
            <a:endParaRPr lang="en-GB" dirty="0"/>
          </a:p>
        </p:txBody>
      </p:sp>
    </p:spTree>
    <p:extLst>
      <p:ext uri="{BB962C8B-B14F-4D97-AF65-F5344CB8AC3E}">
        <p14:creationId xmlns:p14="http://schemas.microsoft.com/office/powerpoint/2010/main" val="2215363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AA Guns 3.72” &amp; 4.5” Batteries.Also Z Batteries</a:t>
            </a:r>
          </a:p>
        </p:txBody>
      </p:sp>
      <p:sp>
        <p:nvSpPr>
          <p:cNvPr id="4" name="Slide Number Placeholder 3"/>
          <p:cNvSpPr>
            <a:spLocks noGrp="1"/>
          </p:cNvSpPr>
          <p:nvPr>
            <p:ph type="sldNum" sz="quarter" idx="10"/>
          </p:nvPr>
        </p:nvSpPr>
        <p:spPr/>
        <p:txBody>
          <a:bodyPr/>
          <a:lstStyle/>
          <a:p>
            <a:fld id="{C80FC009-7E9D-4327-96B5-CB35B1203C4F}" type="slidenum">
              <a:rPr lang="en-GB" smtClean="0"/>
              <a:pPr/>
              <a:t>84</a:t>
            </a:fld>
            <a:endParaRPr lang="en-GB" dirty="0"/>
          </a:p>
        </p:txBody>
      </p:sp>
    </p:spTree>
    <p:extLst>
      <p:ext uri="{BB962C8B-B14F-4D97-AF65-F5344CB8AC3E}">
        <p14:creationId xmlns:p14="http://schemas.microsoft.com/office/powerpoint/2010/main" val="800783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Is this taken</a:t>
            </a:r>
            <a:r>
              <a:rPr lang="en-GB" baseline="0" dirty="0"/>
              <a:t> from a postcard or did they photograph it ?Follow this route out to sea between b &amp; c and you pass over the Ayton AA guns.</a:t>
            </a:r>
            <a:endParaRPr lang="en-GB" dirty="0"/>
          </a:p>
        </p:txBody>
      </p:sp>
      <p:sp>
        <p:nvSpPr>
          <p:cNvPr id="4" name="Slide Number Placeholder 3"/>
          <p:cNvSpPr>
            <a:spLocks noGrp="1"/>
          </p:cNvSpPr>
          <p:nvPr>
            <p:ph type="sldNum" sz="quarter" idx="10"/>
          </p:nvPr>
        </p:nvSpPr>
        <p:spPr/>
        <p:txBody>
          <a:bodyPr/>
          <a:lstStyle/>
          <a:p>
            <a:fld id="{C80FC009-7E9D-4327-96B5-CB35B1203C4F}" type="slidenum">
              <a:rPr lang="en-GB" smtClean="0"/>
              <a:pPr/>
              <a:t>86</a:t>
            </a:fld>
            <a:endParaRPr lang="en-GB" dirty="0"/>
          </a:p>
        </p:txBody>
      </p:sp>
    </p:spTree>
    <p:extLst>
      <p:ext uri="{BB962C8B-B14F-4D97-AF65-F5344CB8AC3E}">
        <p14:creationId xmlns:p14="http://schemas.microsoft.com/office/powerpoint/2010/main" val="3470531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Huts known as “squatters camp” when I was at</a:t>
            </a:r>
            <a:r>
              <a:rPr lang="en-GB" baseline="0" dirty="0"/>
              <a:t> school.Some children came to the British School.</a:t>
            </a:r>
            <a:endParaRPr lang="en-GB" dirty="0"/>
          </a:p>
        </p:txBody>
      </p:sp>
      <p:sp>
        <p:nvSpPr>
          <p:cNvPr id="4" name="Slide Number Placeholder 3"/>
          <p:cNvSpPr>
            <a:spLocks noGrp="1"/>
          </p:cNvSpPr>
          <p:nvPr>
            <p:ph type="sldNum" sz="quarter" idx="10"/>
          </p:nvPr>
        </p:nvSpPr>
        <p:spPr/>
        <p:txBody>
          <a:bodyPr/>
          <a:lstStyle/>
          <a:p>
            <a:fld id="{C80FC009-7E9D-4327-96B5-CB35B1203C4F}" type="slidenum">
              <a:rPr lang="en-GB" smtClean="0"/>
              <a:pPr/>
              <a:t>87</a:t>
            </a:fld>
            <a:endParaRPr lang="en-GB" dirty="0"/>
          </a:p>
        </p:txBody>
      </p:sp>
    </p:spTree>
    <p:extLst>
      <p:ext uri="{BB962C8B-B14F-4D97-AF65-F5344CB8AC3E}">
        <p14:creationId xmlns:p14="http://schemas.microsoft.com/office/powerpoint/2010/main" val="26341047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Ammunition lockers around the guns.Operated at one time by the Home Guard</a:t>
            </a:r>
          </a:p>
          <a:p>
            <a:endParaRPr lang="en-GB" dirty="0"/>
          </a:p>
        </p:txBody>
      </p:sp>
      <p:sp>
        <p:nvSpPr>
          <p:cNvPr id="4" name="Slide Number Placeholder 3"/>
          <p:cNvSpPr>
            <a:spLocks noGrp="1"/>
          </p:cNvSpPr>
          <p:nvPr>
            <p:ph type="sldNum" sz="quarter" idx="10"/>
          </p:nvPr>
        </p:nvSpPr>
        <p:spPr/>
        <p:txBody>
          <a:bodyPr/>
          <a:lstStyle/>
          <a:p>
            <a:fld id="{C80FC009-7E9D-4327-96B5-CB35B1203C4F}" type="slidenum">
              <a:rPr lang="en-GB" smtClean="0"/>
              <a:pPr/>
              <a:t>88</a:t>
            </a:fld>
            <a:endParaRPr lang="en-GB" dirty="0"/>
          </a:p>
        </p:txBody>
      </p:sp>
    </p:spTree>
    <p:extLst>
      <p:ext uri="{BB962C8B-B14F-4D97-AF65-F5344CB8AC3E}">
        <p14:creationId xmlns:p14="http://schemas.microsoft.com/office/powerpoint/2010/main" val="1037946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Newton Road</a:t>
            </a:r>
          </a:p>
        </p:txBody>
      </p:sp>
      <p:sp>
        <p:nvSpPr>
          <p:cNvPr id="4" name="Slide Number Placeholder 3"/>
          <p:cNvSpPr>
            <a:spLocks noGrp="1"/>
          </p:cNvSpPr>
          <p:nvPr>
            <p:ph type="sldNum" sz="quarter" idx="10"/>
          </p:nvPr>
        </p:nvSpPr>
        <p:spPr/>
        <p:txBody>
          <a:bodyPr/>
          <a:lstStyle/>
          <a:p>
            <a:fld id="{C80FC009-7E9D-4327-96B5-CB35B1203C4F}" type="slidenum">
              <a:rPr lang="en-GB" smtClean="0"/>
              <a:pPr/>
              <a:t>94</a:t>
            </a:fld>
            <a:endParaRPr lang="en-GB" dirty="0"/>
          </a:p>
        </p:txBody>
      </p:sp>
    </p:spTree>
    <p:extLst>
      <p:ext uri="{BB962C8B-B14F-4D97-AF65-F5344CB8AC3E}">
        <p14:creationId xmlns:p14="http://schemas.microsoft.com/office/powerpoint/2010/main" val="2379608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Remains of a cookhouse</a:t>
            </a:r>
          </a:p>
        </p:txBody>
      </p:sp>
      <p:sp>
        <p:nvSpPr>
          <p:cNvPr id="4" name="Slide Number Placeholder 3"/>
          <p:cNvSpPr>
            <a:spLocks noGrp="1"/>
          </p:cNvSpPr>
          <p:nvPr>
            <p:ph type="sldNum" sz="quarter" idx="10"/>
          </p:nvPr>
        </p:nvSpPr>
        <p:spPr/>
        <p:txBody>
          <a:bodyPr/>
          <a:lstStyle/>
          <a:p>
            <a:fld id="{C80FC009-7E9D-4327-96B5-CB35B1203C4F}" type="slidenum">
              <a:rPr lang="en-GB" smtClean="0"/>
              <a:pPr/>
              <a:t>95</a:t>
            </a:fld>
            <a:endParaRPr lang="en-GB" dirty="0"/>
          </a:p>
        </p:txBody>
      </p:sp>
    </p:spTree>
    <p:extLst>
      <p:ext uri="{BB962C8B-B14F-4D97-AF65-F5344CB8AC3E}">
        <p14:creationId xmlns:p14="http://schemas.microsoft.com/office/powerpoint/2010/main" val="3027935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Raid Information from  Air Raid Diary by Bill Norman: Luftwaffe</a:t>
            </a:r>
            <a:r>
              <a:rPr lang="en-GB" baseline="0" dirty="0"/>
              <a:t> attacks on Teesside 1940 to 1943.My mother thought the raid was in 1945 .</a:t>
            </a:r>
          </a:p>
          <a:p>
            <a:r>
              <a:rPr lang="en-GB" baseline="0" dirty="0"/>
              <a:t>Major raids that night on Hartlepool and Middlesbrough.</a:t>
            </a:r>
          </a:p>
          <a:p>
            <a:endParaRPr lang="en-GB" dirty="0"/>
          </a:p>
        </p:txBody>
      </p:sp>
      <p:sp>
        <p:nvSpPr>
          <p:cNvPr id="4" name="Slide Number Placeholder 3"/>
          <p:cNvSpPr>
            <a:spLocks noGrp="1"/>
          </p:cNvSpPr>
          <p:nvPr>
            <p:ph type="sldNum" sz="quarter" idx="10"/>
          </p:nvPr>
        </p:nvSpPr>
        <p:spPr/>
        <p:txBody>
          <a:bodyPr/>
          <a:lstStyle/>
          <a:p>
            <a:fld id="{C80FC009-7E9D-4327-96B5-CB35B1203C4F}" type="slidenum">
              <a:rPr lang="en-GB" smtClean="0"/>
              <a:pPr/>
              <a:t>96</a:t>
            </a:fld>
            <a:endParaRPr lang="en-GB" dirty="0"/>
          </a:p>
        </p:txBody>
      </p:sp>
    </p:spTree>
    <p:extLst>
      <p:ext uri="{BB962C8B-B14F-4D97-AF65-F5344CB8AC3E}">
        <p14:creationId xmlns:p14="http://schemas.microsoft.com/office/powerpoint/2010/main" val="9098628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Soldiers</a:t>
            </a:r>
            <a:r>
              <a:rPr lang="en-GB" baseline="0" dirty="0"/>
              <a:t> were on duty guarding the bridge.Lots of aircraft attacking Middlesbrough and Hartlepool on the night of the attack.</a:t>
            </a:r>
            <a:endParaRPr lang="en-GB" dirty="0"/>
          </a:p>
        </p:txBody>
      </p:sp>
      <p:sp>
        <p:nvSpPr>
          <p:cNvPr id="4" name="Slide Number Placeholder 3"/>
          <p:cNvSpPr>
            <a:spLocks noGrp="1"/>
          </p:cNvSpPr>
          <p:nvPr>
            <p:ph type="sldNum" sz="quarter" idx="10"/>
          </p:nvPr>
        </p:nvSpPr>
        <p:spPr/>
        <p:txBody>
          <a:bodyPr/>
          <a:lstStyle/>
          <a:p>
            <a:fld id="{C80FC009-7E9D-4327-96B5-CB35B1203C4F}" type="slidenum">
              <a:rPr lang="en-GB" smtClean="0"/>
              <a:pPr/>
              <a:t>97</a:t>
            </a:fld>
            <a:endParaRPr lang="en-GB" dirty="0"/>
          </a:p>
        </p:txBody>
      </p:sp>
    </p:spTree>
    <p:extLst>
      <p:ext uri="{BB962C8B-B14F-4D97-AF65-F5344CB8AC3E}">
        <p14:creationId xmlns:p14="http://schemas.microsoft.com/office/powerpoint/2010/main" val="1535861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Mines came in various sizes.</a:t>
            </a:r>
          </a:p>
        </p:txBody>
      </p:sp>
      <p:sp>
        <p:nvSpPr>
          <p:cNvPr id="4" name="Slide Number Placeholder 3"/>
          <p:cNvSpPr>
            <a:spLocks noGrp="1"/>
          </p:cNvSpPr>
          <p:nvPr>
            <p:ph type="sldNum" sz="quarter" idx="10"/>
          </p:nvPr>
        </p:nvSpPr>
        <p:spPr/>
        <p:txBody>
          <a:bodyPr/>
          <a:lstStyle/>
          <a:p>
            <a:fld id="{C80FC009-7E9D-4327-96B5-CB35B1203C4F}" type="slidenum">
              <a:rPr lang="en-GB" smtClean="0"/>
              <a:pPr/>
              <a:t>98</a:t>
            </a:fld>
            <a:endParaRPr lang="en-GB" dirty="0"/>
          </a:p>
        </p:txBody>
      </p:sp>
    </p:spTree>
    <p:extLst>
      <p:ext uri="{BB962C8B-B14F-4D97-AF65-F5344CB8AC3E}">
        <p14:creationId xmlns:p14="http://schemas.microsoft.com/office/powerpoint/2010/main" val="1932543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British and German use of </a:t>
            </a:r>
            <a:r>
              <a:rPr lang="en-GB" dirty="0" err="1"/>
              <a:t>paratroops</a:t>
            </a:r>
            <a:r>
              <a:rPr lang="en-GB" dirty="0"/>
              <a:t> was different. German </a:t>
            </a:r>
            <a:r>
              <a:rPr lang="en-GB" dirty="0" err="1"/>
              <a:t>paratroops</a:t>
            </a:r>
            <a:r>
              <a:rPr lang="en-GB" dirty="0"/>
              <a:t> to plug gaps in weak spots.</a:t>
            </a:r>
          </a:p>
        </p:txBody>
      </p:sp>
      <p:sp>
        <p:nvSpPr>
          <p:cNvPr id="4" name="Slide Number Placeholder 3"/>
          <p:cNvSpPr>
            <a:spLocks noGrp="1"/>
          </p:cNvSpPr>
          <p:nvPr>
            <p:ph type="sldNum" sz="quarter" idx="5"/>
          </p:nvPr>
        </p:nvSpPr>
        <p:spPr/>
        <p:txBody>
          <a:bodyPr/>
          <a:lstStyle/>
          <a:p>
            <a:fld id="{C80FC009-7E9D-4327-96B5-CB35B1203C4F}" type="slidenum">
              <a:rPr lang="en-GB" smtClean="0"/>
              <a:pPr/>
              <a:t>45</a:t>
            </a:fld>
            <a:endParaRPr lang="en-GB" dirty="0"/>
          </a:p>
        </p:txBody>
      </p:sp>
    </p:spTree>
    <p:extLst>
      <p:ext uri="{BB962C8B-B14F-4D97-AF65-F5344CB8AC3E}">
        <p14:creationId xmlns:p14="http://schemas.microsoft.com/office/powerpoint/2010/main" val="2867402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the landmine had landed on the village it would have caused a lot of casualties</a:t>
            </a:r>
          </a:p>
        </p:txBody>
      </p:sp>
      <p:sp>
        <p:nvSpPr>
          <p:cNvPr id="4" name="Slide Number Placeholder 3"/>
          <p:cNvSpPr>
            <a:spLocks noGrp="1"/>
          </p:cNvSpPr>
          <p:nvPr>
            <p:ph type="sldNum" sz="quarter" idx="10"/>
          </p:nvPr>
        </p:nvSpPr>
        <p:spPr/>
        <p:txBody>
          <a:bodyPr/>
          <a:lstStyle/>
          <a:p>
            <a:fld id="{C80FC009-7E9D-4327-96B5-CB35B1203C4F}" type="slidenum">
              <a:rPr lang="en-GB" smtClean="0"/>
              <a:pPr/>
              <a:t>100</a:t>
            </a:fld>
            <a:endParaRPr lang="en-GB" dirty="0"/>
          </a:p>
        </p:txBody>
      </p:sp>
    </p:spTree>
    <p:extLst>
      <p:ext uri="{BB962C8B-B14F-4D97-AF65-F5344CB8AC3E}">
        <p14:creationId xmlns:p14="http://schemas.microsoft.com/office/powerpoint/2010/main" val="14664362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Route</a:t>
            </a:r>
            <a:r>
              <a:rPr lang="en-GB" baseline="0" dirty="0"/>
              <a:t> of Great Ayton Bypass.</a:t>
            </a:r>
            <a:endParaRPr lang="en-GB" dirty="0"/>
          </a:p>
        </p:txBody>
      </p:sp>
      <p:sp>
        <p:nvSpPr>
          <p:cNvPr id="4" name="Slide Number Placeholder 3"/>
          <p:cNvSpPr>
            <a:spLocks noGrp="1"/>
          </p:cNvSpPr>
          <p:nvPr>
            <p:ph type="sldNum" sz="quarter" idx="10"/>
          </p:nvPr>
        </p:nvSpPr>
        <p:spPr/>
        <p:txBody>
          <a:bodyPr/>
          <a:lstStyle/>
          <a:p>
            <a:fld id="{C80FC009-7E9D-4327-96B5-CB35B1203C4F}" type="slidenum">
              <a:rPr lang="en-GB" smtClean="0"/>
              <a:pPr/>
              <a:t>102</a:t>
            </a:fld>
            <a:endParaRPr lang="en-GB" dirty="0"/>
          </a:p>
        </p:txBody>
      </p:sp>
    </p:spTree>
    <p:extLst>
      <p:ext uri="{BB962C8B-B14F-4D97-AF65-F5344CB8AC3E}">
        <p14:creationId xmlns:p14="http://schemas.microsoft.com/office/powerpoint/2010/main" val="41396544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Camp was to house  bombed out people</a:t>
            </a:r>
            <a:r>
              <a:rPr lang="en-GB" baseline="0" dirty="0"/>
              <a:t> from the expected bombing raids on Middlesbrough</a:t>
            </a:r>
          </a:p>
          <a:p>
            <a:r>
              <a:rPr lang="en-GB" baseline="0" dirty="0"/>
              <a:t>Family connections :Mother unloaded asbestos roof sheets at station.</a:t>
            </a:r>
          </a:p>
          <a:p>
            <a:r>
              <a:rPr lang="en-GB" baseline="0" dirty="0"/>
              <a:t>Sold lead washers of roof when the buildings were demolished.</a:t>
            </a:r>
          </a:p>
          <a:p>
            <a:r>
              <a:rPr lang="en-GB" baseline="0" dirty="0"/>
              <a:t>Uncle Ken and the hand grenade.</a:t>
            </a:r>
          </a:p>
          <a:p>
            <a:r>
              <a:rPr lang="en-GB" baseline="0" dirty="0"/>
              <a:t>Aircraft parts in one hut</a:t>
            </a:r>
          </a:p>
          <a:p>
            <a:r>
              <a:rPr lang="en-GB" baseline="0" dirty="0"/>
              <a:t>Auntie Susy’s first UK home after service in Luftwaffe</a:t>
            </a:r>
          </a:p>
          <a:p>
            <a:r>
              <a:rPr lang="en-GB" baseline="0" dirty="0"/>
              <a:t>Garage very large building.Big enough to take buses.</a:t>
            </a:r>
          </a:p>
          <a:p>
            <a:r>
              <a:rPr lang="en-GB" baseline="0" dirty="0"/>
              <a:t>Aircraft parts in this hut</a:t>
            </a:r>
          </a:p>
          <a:p>
            <a:r>
              <a:rPr lang="en-GB" baseline="0" dirty="0"/>
              <a:t> </a:t>
            </a:r>
            <a:endParaRPr lang="en-GB" dirty="0"/>
          </a:p>
        </p:txBody>
      </p:sp>
      <p:sp>
        <p:nvSpPr>
          <p:cNvPr id="4" name="Slide Number Placeholder 3"/>
          <p:cNvSpPr>
            <a:spLocks noGrp="1"/>
          </p:cNvSpPr>
          <p:nvPr>
            <p:ph type="sldNum" sz="quarter" idx="10"/>
          </p:nvPr>
        </p:nvSpPr>
        <p:spPr/>
        <p:txBody>
          <a:bodyPr/>
          <a:lstStyle/>
          <a:p>
            <a:fld id="{C80FC009-7E9D-4327-96B5-CB35B1203C4F}" type="slidenum">
              <a:rPr lang="en-GB" smtClean="0"/>
              <a:pPr/>
              <a:t>104</a:t>
            </a:fld>
            <a:endParaRPr lang="en-GB" dirty="0"/>
          </a:p>
        </p:txBody>
      </p:sp>
    </p:spTree>
    <p:extLst>
      <p:ext uri="{BB962C8B-B14F-4D97-AF65-F5344CB8AC3E}">
        <p14:creationId xmlns:p14="http://schemas.microsoft.com/office/powerpoint/2010/main" val="37576889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Plans found at Northallerton Council Archives 2010</a:t>
            </a:r>
          </a:p>
        </p:txBody>
      </p:sp>
      <p:sp>
        <p:nvSpPr>
          <p:cNvPr id="4" name="Slide Number Placeholder 3"/>
          <p:cNvSpPr>
            <a:spLocks noGrp="1"/>
          </p:cNvSpPr>
          <p:nvPr>
            <p:ph type="sldNum" sz="quarter" idx="10"/>
          </p:nvPr>
        </p:nvSpPr>
        <p:spPr/>
        <p:txBody>
          <a:bodyPr/>
          <a:lstStyle/>
          <a:p>
            <a:fld id="{C80FC009-7E9D-4327-96B5-CB35B1203C4F}" type="slidenum">
              <a:rPr lang="en-GB" smtClean="0"/>
              <a:pPr/>
              <a:t>109</a:t>
            </a:fld>
            <a:endParaRPr lang="en-GB" dirty="0"/>
          </a:p>
        </p:txBody>
      </p:sp>
    </p:spTree>
    <p:extLst>
      <p:ext uri="{BB962C8B-B14F-4D97-AF65-F5344CB8AC3E}">
        <p14:creationId xmlns:p14="http://schemas.microsoft.com/office/powerpoint/2010/main" val="32381574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a:t>
            </a:r>
            <a:r>
              <a:rPr lang="en-GB" baseline="0" dirty="0"/>
              <a:t> location of surviving shelter</a:t>
            </a:r>
            <a:endParaRPr lang="en-GB" dirty="0"/>
          </a:p>
        </p:txBody>
      </p:sp>
      <p:sp>
        <p:nvSpPr>
          <p:cNvPr id="4" name="Slide Number Placeholder 3"/>
          <p:cNvSpPr>
            <a:spLocks noGrp="1"/>
          </p:cNvSpPr>
          <p:nvPr>
            <p:ph type="sldNum" sz="quarter" idx="10"/>
          </p:nvPr>
        </p:nvSpPr>
        <p:spPr/>
        <p:txBody>
          <a:bodyPr/>
          <a:lstStyle/>
          <a:p>
            <a:fld id="{C80FC009-7E9D-4327-96B5-CB35B1203C4F}" type="slidenum">
              <a:rPr lang="en-GB" smtClean="0"/>
              <a:pPr/>
              <a:t>110</a:t>
            </a:fld>
            <a:endParaRPr lang="en-GB" dirty="0"/>
          </a:p>
        </p:txBody>
      </p:sp>
    </p:spTree>
    <p:extLst>
      <p:ext uri="{BB962C8B-B14F-4D97-AF65-F5344CB8AC3E}">
        <p14:creationId xmlns:p14="http://schemas.microsoft.com/office/powerpoint/2010/main" val="15718412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While on Google Earth spotted possible surviving shelter.</a:t>
            </a:r>
          </a:p>
        </p:txBody>
      </p:sp>
      <p:sp>
        <p:nvSpPr>
          <p:cNvPr id="4" name="Slide Number Placeholder 3"/>
          <p:cNvSpPr>
            <a:spLocks noGrp="1"/>
          </p:cNvSpPr>
          <p:nvPr>
            <p:ph type="sldNum" sz="quarter" idx="10"/>
          </p:nvPr>
        </p:nvSpPr>
        <p:spPr/>
        <p:txBody>
          <a:bodyPr/>
          <a:lstStyle/>
          <a:p>
            <a:fld id="{C80FC009-7E9D-4327-96B5-CB35B1203C4F}" type="slidenum">
              <a:rPr lang="en-GB" smtClean="0"/>
              <a:pPr/>
              <a:t>112</a:t>
            </a:fld>
            <a:endParaRPr lang="en-GB" dirty="0"/>
          </a:p>
        </p:txBody>
      </p:sp>
    </p:spTree>
    <p:extLst>
      <p:ext uri="{BB962C8B-B14F-4D97-AF65-F5344CB8AC3E}">
        <p14:creationId xmlns:p14="http://schemas.microsoft.com/office/powerpoint/2010/main" val="35719817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Home Guard</a:t>
            </a:r>
            <a:r>
              <a:rPr lang="en-GB" baseline="0" dirty="0"/>
              <a:t> bringing up the rear.Names of many of the people in the parade identified.</a:t>
            </a:r>
            <a:endParaRPr lang="en-GB" dirty="0"/>
          </a:p>
        </p:txBody>
      </p:sp>
      <p:sp>
        <p:nvSpPr>
          <p:cNvPr id="4" name="Slide Number Placeholder 3"/>
          <p:cNvSpPr>
            <a:spLocks noGrp="1"/>
          </p:cNvSpPr>
          <p:nvPr>
            <p:ph type="sldNum" sz="quarter" idx="10"/>
          </p:nvPr>
        </p:nvSpPr>
        <p:spPr/>
        <p:txBody>
          <a:bodyPr/>
          <a:lstStyle/>
          <a:p>
            <a:fld id="{C80FC009-7E9D-4327-96B5-CB35B1203C4F}" type="slidenum">
              <a:rPr lang="en-GB" smtClean="0"/>
              <a:pPr/>
              <a:t>118</a:t>
            </a:fld>
            <a:endParaRPr lang="en-GB" dirty="0"/>
          </a:p>
        </p:txBody>
      </p:sp>
    </p:spTree>
    <p:extLst>
      <p:ext uri="{BB962C8B-B14F-4D97-AF65-F5344CB8AC3E}">
        <p14:creationId xmlns:p14="http://schemas.microsoft.com/office/powerpoint/2010/main" val="37127536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Home Guard</a:t>
            </a:r>
            <a:r>
              <a:rPr lang="en-GB" baseline="0" dirty="0"/>
              <a:t> bringing up the rear.Names of many of the people in the parade identified.</a:t>
            </a:r>
            <a:endParaRPr lang="en-GB" dirty="0"/>
          </a:p>
        </p:txBody>
      </p:sp>
      <p:sp>
        <p:nvSpPr>
          <p:cNvPr id="4" name="Slide Number Placeholder 3"/>
          <p:cNvSpPr>
            <a:spLocks noGrp="1"/>
          </p:cNvSpPr>
          <p:nvPr>
            <p:ph type="sldNum" sz="quarter" idx="10"/>
          </p:nvPr>
        </p:nvSpPr>
        <p:spPr/>
        <p:txBody>
          <a:bodyPr/>
          <a:lstStyle/>
          <a:p>
            <a:fld id="{C80FC009-7E9D-4327-96B5-CB35B1203C4F}" type="slidenum">
              <a:rPr lang="en-GB" smtClean="0"/>
              <a:pPr/>
              <a:t>119</a:t>
            </a:fld>
            <a:endParaRPr lang="en-GB" dirty="0"/>
          </a:p>
        </p:txBody>
      </p:sp>
    </p:spTree>
    <p:extLst>
      <p:ext uri="{BB962C8B-B14F-4D97-AF65-F5344CB8AC3E}">
        <p14:creationId xmlns:p14="http://schemas.microsoft.com/office/powerpoint/2010/main" val="1582533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Distance in Gliders approx. 200 miles</a:t>
            </a:r>
          </a:p>
        </p:txBody>
      </p:sp>
      <p:sp>
        <p:nvSpPr>
          <p:cNvPr id="4" name="Slide Number Placeholder 3"/>
          <p:cNvSpPr>
            <a:spLocks noGrp="1"/>
          </p:cNvSpPr>
          <p:nvPr>
            <p:ph type="sldNum" sz="quarter" idx="5"/>
          </p:nvPr>
        </p:nvSpPr>
        <p:spPr/>
        <p:txBody>
          <a:bodyPr/>
          <a:lstStyle/>
          <a:p>
            <a:fld id="{C80FC009-7E9D-4327-96B5-CB35B1203C4F}" type="slidenum">
              <a:rPr lang="en-GB" smtClean="0"/>
              <a:pPr/>
              <a:t>48</a:t>
            </a:fld>
            <a:endParaRPr lang="en-GB" dirty="0"/>
          </a:p>
        </p:txBody>
      </p:sp>
    </p:spTree>
    <p:extLst>
      <p:ext uri="{BB962C8B-B14F-4D97-AF65-F5344CB8AC3E}">
        <p14:creationId xmlns:p14="http://schemas.microsoft.com/office/powerpoint/2010/main" val="170217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Names added to the Home Guard Photo. Helped by Ivan Johnson &amp; Robert</a:t>
            </a:r>
            <a:r>
              <a:rPr lang="en-GB" baseline="0" dirty="0"/>
              <a:t> Hodgson</a:t>
            </a:r>
          </a:p>
          <a:p>
            <a:r>
              <a:rPr lang="en-GB" baseline="0" dirty="0"/>
              <a:t>Photograph found at Workingman’s Club</a:t>
            </a:r>
          </a:p>
          <a:p>
            <a:r>
              <a:rPr lang="en-GB" baseline="0" dirty="0"/>
              <a:t>As Time passes it’s difficult to find people to put names to faces.</a:t>
            </a:r>
            <a:endParaRPr lang="en-GB" dirty="0"/>
          </a:p>
        </p:txBody>
      </p:sp>
      <p:sp>
        <p:nvSpPr>
          <p:cNvPr id="4" name="Slide Number Placeholder 3"/>
          <p:cNvSpPr>
            <a:spLocks noGrp="1"/>
          </p:cNvSpPr>
          <p:nvPr>
            <p:ph type="sldNum" sz="quarter" idx="10"/>
          </p:nvPr>
        </p:nvSpPr>
        <p:spPr/>
        <p:txBody>
          <a:bodyPr/>
          <a:lstStyle/>
          <a:p>
            <a:fld id="{C80FC009-7E9D-4327-96B5-CB35B1203C4F}" type="slidenum">
              <a:rPr lang="en-GB" smtClean="0"/>
              <a:pPr/>
              <a:t>62</a:t>
            </a:fld>
            <a:endParaRPr lang="en-GB" dirty="0"/>
          </a:p>
        </p:txBody>
      </p:sp>
    </p:spTree>
    <p:extLst>
      <p:ext uri="{BB962C8B-B14F-4D97-AF65-F5344CB8AC3E}">
        <p14:creationId xmlns:p14="http://schemas.microsoft.com/office/powerpoint/2010/main" val="2977955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GPS or Satnav in</a:t>
            </a:r>
            <a:r>
              <a:rPr lang="en-GB" baseline="0" dirty="0"/>
              <a:t> 1940. </a:t>
            </a:r>
            <a:r>
              <a:rPr lang="en-GB" dirty="0"/>
              <a:t>Villages prepare for Invasion : remove</a:t>
            </a:r>
            <a:r>
              <a:rPr lang="en-GB" baseline="0" dirty="0"/>
              <a:t> signposts, names on bridges etc.</a:t>
            </a:r>
            <a:endParaRPr lang="en-GB" dirty="0"/>
          </a:p>
        </p:txBody>
      </p:sp>
      <p:sp>
        <p:nvSpPr>
          <p:cNvPr id="4" name="Slide Number Placeholder 3"/>
          <p:cNvSpPr>
            <a:spLocks noGrp="1"/>
          </p:cNvSpPr>
          <p:nvPr>
            <p:ph type="sldNum" sz="quarter" idx="10"/>
          </p:nvPr>
        </p:nvSpPr>
        <p:spPr/>
        <p:txBody>
          <a:bodyPr/>
          <a:lstStyle/>
          <a:p>
            <a:fld id="{C80FC009-7E9D-4327-96B5-CB35B1203C4F}" type="slidenum">
              <a:rPr lang="en-GB" smtClean="0"/>
              <a:pPr/>
              <a:t>63</a:t>
            </a:fld>
            <a:endParaRPr lang="en-GB" dirty="0"/>
          </a:p>
        </p:txBody>
      </p:sp>
    </p:spTree>
    <p:extLst>
      <p:ext uri="{BB962C8B-B14F-4D97-AF65-F5344CB8AC3E}">
        <p14:creationId xmlns:p14="http://schemas.microsoft.com/office/powerpoint/2010/main" val="1309960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Rear of wall.In1940 the mill race ran through here and the rifle hole would have been at chest height.</a:t>
            </a:r>
          </a:p>
        </p:txBody>
      </p:sp>
      <p:sp>
        <p:nvSpPr>
          <p:cNvPr id="4" name="Slide Number Placeholder 3"/>
          <p:cNvSpPr>
            <a:spLocks noGrp="1"/>
          </p:cNvSpPr>
          <p:nvPr>
            <p:ph type="sldNum" sz="quarter" idx="10"/>
          </p:nvPr>
        </p:nvSpPr>
        <p:spPr/>
        <p:txBody>
          <a:bodyPr/>
          <a:lstStyle/>
          <a:p>
            <a:fld id="{C80FC009-7E9D-4327-96B5-CB35B1203C4F}" type="slidenum">
              <a:rPr lang="en-GB" smtClean="0"/>
              <a:pPr/>
              <a:t>65</a:t>
            </a:fld>
            <a:endParaRPr lang="en-GB" dirty="0"/>
          </a:p>
        </p:txBody>
      </p:sp>
    </p:spTree>
    <p:extLst>
      <p:ext uri="{BB962C8B-B14F-4D97-AF65-F5344CB8AC3E}">
        <p14:creationId xmlns:p14="http://schemas.microsoft.com/office/powerpoint/2010/main" val="1736925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Buildings like this at Battersby,Leven Bank Yarm</a:t>
            </a:r>
            <a:r>
              <a:rPr lang="en-GB" baseline="0" dirty="0"/>
              <a:t>,Crathorne</a:t>
            </a:r>
            <a:endParaRPr lang="en-GB" dirty="0"/>
          </a:p>
        </p:txBody>
      </p:sp>
      <p:sp>
        <p:nvSpPr>
          <p:cNvPr id="4" name="Slide Number Placeholder 3"/>
          <p:cNvSpPr>
            <a:spLocks noGrp="1"/>
          </p:cNvSpPr>
          <p:nvPr>
            <p:ph type="sldNum" sz="quarter" idx="10"/>
          </p:nvPr>
        </p:nvSpPr>
        <p:spPr/>
        <p:txBody>
          <a:bodyPr/>
          <a:lstStyle/>
          <a:p>
            <a:fld id="{C80FC009-7E9D-4327-96B5-CB35B1203C4F}" type="slidenum">
              <a:rPr lang="en-GB" smtClean="0"/>
              <a:pPr/>
              <a:t>66</a:t>
            </a:fld>
            <a:endParaRPr lang="en-GB" dirty="0"/>
          </a:p>
        </p:txBody>
      </p:sp>
    </p:spTree>
    <p:extLst>
      <p:ext uri="{BB962C8B-B14F-4D97-AF65-F5344CB8AC3E}">
        <p14:creationId xmlns:p14="http://schemas.microsoft.com/office/powerpoint/2010/main" val="3885690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Great Ayton Home Guard at</a:t>
            </a:r>
            <a:r>
              <a:rPr lang="en-GB" baseline="0" dirty="0"/>
              <a:t> the rear of Ayton Hall 1945</a:t>
            </a:r>
            <a:endParaRPr lang="en-GB" dirty="0"/>
          </a:p>
        </p:txBody>
      </p:sp>
      <p:sp>
        <p:nvSpPr>
          <p:cNvPr id="4" name="Slide Number Placeholder 3"/>
          <p:cNvSpPr>
            <a:spLocks noGrp="1"/>
          </p:cNvSpPr>
          <p:nvPr>
            <p:ph type="sldNum" sz="quarter" idx="10"/>
          </p:nvPr>
        </p:nvSpPr>
        <p:spPr/>
        <p:txBody>
          <a:bodyPr/>
          <a:lstStyle/>
          <a:p>
            <a:fld id="{C80FC009-7E9D-4327-96B5-CB35B1203C4F}" type="slidenum">
              <a:rPr lang="en-GB" smtClean="0"/>
              <a:pPr/>
              <a:t>68</a:t>
            </a:fld>
            <a:endParaRPr lang="en-GB" dirty="0"/>
          </a:p>
        </p:txBody>
      </p:sp>
    </p:spTree>
    <p:extLst>
      <p:ext uri="{BB962C8B-B14F-4D97-AF65-F5344CB8AC3E}">
        <p14:creationId xmlns:p14="http://schemas.microsoft.com/office/powerpoint/2010/main" val="2859586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852A2D09-A225-4413-8AD0-FBCEFEEF9C10}" type="slidenum">
              <a:rPr lang="en-GB"/>
              <a:pPr>
                <a:defRPr/>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E05FDB18-0CEE-4FB8-BE8A-E3BE691CCF28}" type="slidenum">
              <a:rPr lang="en-GB"/>
              <a:pPr>
                <a:defRPr/>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8EA93111-2990-4B1D-9AE0-7916433A3AB8}" type="slidenum">
              <a:rPr lang="en-GB"/>
              <a:pPr>
                <a:defRPr/>
              </a:pPr>
              <a:t>‹#›</a:t>
            </a:fld>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5" name="Rectangle 6"/>
          <p:cNvSpPr>
            <a:spLocks noGrp="1" noChangeArrowheads="1"/>
          </p:cNvSpPr>
          <p:nvPr>
            <p:ph type="sldNum" sz="quarter" idx="12"/>
          </p:nvPr>
        </p:nvSpPr>
        <p:spPr>
          <a:ln/>
        </p:spPr>
        <p:txBody>
          <a:bodyPr/>
          <a:lstStyle>
            <a:lvl1pPr>
              <a:defRPr/>
            </a:lvl1pPr>
          </a:lstStyle>
          <a:p>
            <a:pPr>
              <a:defRPr/>
            </a:pPr>
            <a:fld id="{FA3564E4-B730-4447-805A-251CE45A07DA}" type="slidenum">
              <a:rPr lang="en-GB"/>
              <a:pPr>
                <a:defRPr/>
              </a:pPr>
              <a:t>‹#›</a:t>
            </a:fld>
            <a:endParaRPr lang="en-GB"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BD9D24C4-41E4-47C2-849D-B36EB6BA18D7}" type="slidenum">
              <a:rPr lang="en-GB"/>
              <a:pPr>
                <a:defRPr/>
              </a:pPr>
              <a:t>‹#›</a:t>
            </a:fld>
            <a:endParaRPr lang="en-GB"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F1990B-4CF7-4850-8B12-B7E209E8BBC6}" type="slidenum">
              <a:rPr lang="en-GB">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3529294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D3D7CAE-83BE-4ABD-BA47-BF1DA76E471F}" type="slidenum">
              <a:rPr lang="en-GB">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3068779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F7E1159-B45B-4721-96C9-C4BE888F22ED}" type="slidenum">
              <a:rPr lang="en-GB">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3969099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87BA653-0C45-4AAF-B095-6EDEB216F775}" type="slidenum">
              <a:rPr lang="en-GB">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1465941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2E54479-E765-4F10-9299-10F820F185B9}" type="slidenum">
              <a:rPr lang="en-GB">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510621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BF82C45-B6B5-48A3-ADEE-06C34F4928A9}" type="slidenum">
              <a:rPr lang="en-GB">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4020362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FE7370CA-6794-4BAB-B205-D2D365CD128D}" type="slidenum">
              <a:rPr lang="en-GB"/>
              <a:pPr>
                <a:defRPr/>
              </a:pPr>
              <a:t>‹#›</a:t>
            </a:fld>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A693DDA-824D-4C1C-A97C-F57816ED83FD}" type="slidenum">
              <a:rPr lang="en-GB">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901104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D083D2E-A3A1-4E78-9CC5-6D3B42D8D23A}" type="slidenum">
              <a:rPr lang="en-GB">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2062158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EF25F19-22C8-4EC1-8CBB-AA0EEA9ECFB9}" type="slidenum">
              <a:rPr lang="en-GB">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10591752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DE67BE3-70BF-48CF-983D-4038B083A8EA}" type="slidenum">
              <a:rPr lang="en-GB">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2408889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C11024-7C59-40B8-9C0F-DC337E0D8203}" type="slidenum">
              <a:rPr lang="en-GB">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46617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7B61E-E370-4CF8-89DB-B4810F9D1BB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17AA566E-11BB-46BC-B0D9-1F2808B53B8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A9A9F43-2C7E-4E57-BE3C-75602F3B7A18}"/>
              </a:ext>
            </a:extLst>
          </p:cNvPr>
          <p:cNvSpPr>
            <a:spLocks noGrp="1"/>
          </p:cNvSpPr>
          <p:nvPr>
            <p:ph type="dt" sz="half" idx="10"/>
          </p:nvPr>
        </p:nvSpPr>
        <p:spPr/>
        <p:txBody>
          <a:bodyPr/>
          <a:lstStyle/>
          <a:p>
            <a:pPr defTabSz="685800" fontAlgn="auto">
              <a:spcBef>
                <a:spcPts val="0"/>
              </a:spcBef>
              <a:spcAft>
                <a:spcPts val="0"/>
              </a:spcAft>
            </a:pPr>
            <a:fld id="{39D2C240-CBC7-4CEA-B8F3-E6D7051890C2}" type="datetimeFigureOut">
              <a:rPr lang="en-GB" smtClean="0">
                <a:solidFill>
                  <a:prstClr val="black">
                    <a:tint val="75000"/>
                  </a:prstClr>
                </a:solidFill>
                <a:latin typeface="Calibri" panose="020F0502020204030204"/>
              </a:rPr>
              <a:pPr defTabSz="685800" fontAlgn="auto">
                <a:spcBef>
                  <a:spcPts val="0"/>
                </a:spcBef>
                <a:spcAft>
                  <a:spcPts val="0"/>
                </a:spcAft>
              </a:pPr>
              <a:t>04/05/20</a:t>
            </a:fld>
            <a:endParaRPr lang="en-GB">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B92FE1EE-C414-4591-9302-85D5E9AC948F}"/>
              </a:ext>
            </a:extLst>
          </p:cNvPr>
          <p:cNvSpPr>
            <a:spLocks noGrp="1"/>
          </p:cNvSpPr>
          <p:nvPr>
            <p:ph type="ftr" sz="quarter" idx="11"/>
          </p:nvPr>
        </p:nvSpPr>
        <p:spPr/>
        <p:txBody>
          <a:bodyPr/>
          <a:lstStyle/>
          <a:p>
            <a:pPr defTabSz="685800" fontAlgn="auto">
              <a:spcBef>
                <a:spcPts val="0"/>
              </a:spcBef>
              <a:spcAft>
                <a:spcPts val="0"/>
              </a:spcAft>
            </a:pPr>
            <a:endParaRPr lang="en-GB">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5E86D1D4-9046-4470-9E5F-76C7BA3391C4}"/>
              </a:ext>
            </a:extLst>
          </p:cNvPr>
          <p:cNvSpPr>
            <a:spLocks noGrp="1"/>
          </p:cNvSpPr>
          <p:nvPr>
            <p:ph type="sldNum" sz="quarter" idx="12"/>
          </p:nvPr>
        </p:nvSpPr>
        <p:spPr/>
        <p:txBody>
          <a:bodyPr/>
          <a:lstStyle/>
          <a:p>
            <a:pPr defTabSz="685800" fontAlgn="auto">
              <a:spcBef>
                <a:spcPts val="0"/>
              </a:spcBef>
              <a:spcAft>
                <a:spcPts val="0"/>
              </a:spcAft>
            </a:pPr>
            <a:fld id="{00048A27-7ABE-46D1-B6C7-51CDAB8FD4E8}" type="slidenum">
              <a:rPr lang="en-GB" smtClean="0">
                <a:solidFill>
                  <a:prstClr val="black">
                    <a:tint val="75000"/>
                  </a:prstClr>
                </a:solidFill>
                <a:latin typeface="Calibri" panose="020F0502020204030204"/>
              </a:rPr>
              <a:pPr defTabSz="685800"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829040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1CF24-997C-48D9-AF35-B3BF511DC87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A0508C0-EB98-40B3-ADE8-1895741C064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5669CC1C-5ADD-45A9-9626-A9DA286D612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3601F40-7119-43CD-B252-DADEC2833130}"/>
              </a:ext>
            </a:extLst>
          </p:cNvPr>
          <p:cNvSpPr>
            <a:spLocks noGrp="1"/>
          </p:cNvSpPr>
          <p:nvPr>
            <p:ph type="dt" sz="half" idx="10"/>
          </p:nvPr>
        </p:nvSpPr>
        <p:spPr/>
        <p:txBody>
          <a:bodyPr/>
          <a:lstStyle/>
          <a:p>
            <a:pPr defTabSz="685800" fontAlgn="auto">
              <a:spcBef>
                <a:spcPts val="0"/>
              </a:spcBef>
              <a:spcAft>
                <a:spcPts val="0"/>
              </a:spcAft>
            </a:pPr>
            <a:fld id="{39D2C240-CBC7-4CEA-B8F3-E6D7051890C2}" type="datetimeFigureOut">
              <a:rPr lang="en-GB" smtClean="0">
                <a:solidFill>
                  <a:prstClr val="black">
                    <a:tint val="75000"/>
                  </a:prstClr>
                </a:solidFill>
                <a:latin typeface="Calibri" panose="020F0502020204030204"/>
              </a:rPr>
              <a:pPr defTabSz="685800" fontAlgn="auto">
                <a:spcBef>
                  <a:spcPts val="0"/>
                </a:spcBef>
                <a:spcAft>
                  <a:spcPts val="0"/>
                </a:spcAft>
              </a:pPr>
              <a:t>04/05/20</a:t>
            </a:fld>
            <a:endParaRPr lang="en-GB">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8BF8AC3B-9C3C-4C71-B54C-4188B08B5D43}"/>
              </a:ext>
            </a:extLst>
          </p:cNvPr>
          <p:cNvSpPr>
            <a:spLocks noGrp="1"/>
          </p:cNvSpPr>
          <p:nvPr>
            <p:ph type="ftr" sz="quarter" idx="11"/>
          </p:nvPr>
        </p:nvSpPr>
        <p:spPr/>
        <p:txBody>
          <a:bodyPr/>
          <a:lstStyle/>
          <a:p>
            <a:pPr defTabSz="685800" fontAlgn="auto">
              <a:spcBef>
                <a:spcPts val="0"/>
              </a:spcBef>
              <a:spcAft>
                <a:spcPts val="0"/>
              </a:spcAft>
            </a:pPr>
            <a:endParaRPr lang="en-GB">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569BB6C5-F75C-4EA5-A008-070EDC173AA2}"/>
              </a:ext>
            </a:extLst>
          </p:cNvPr>
          <p:cNvSpPr>
            <a:spLocks noGrp="1"/>
          </p:cNvSpPr>
          <p:nvPr>
            <p:ph type="sldNum" sz="quarter" idx="12"/>
          </p:nvPr>
        </p:nvSpPr>
        <p:spPr/>
        <p:txBody>
          <a:bodyPr/>
          <a:lstStyle/>
          <a:p>
            <a:pPr defTabSz="685800" fontAlgn="auto">
              <a:spcBef>
                <a:spcPts val="0"/>
              </a:spcBef>
              <a:spcAft>
                <a:spcPts val="0"/>
              </a:spcAft>
            </a:pPr>
            <a:fld id="{00048A27-7ABE-46D1-B6C7-51CDAB8FD4E8}" type="slidenum">
              <a:rPr lang="en-GB" smtClean="0">
                <a:solidFill>
                  <a:prstClr val="black">
                    <a:tint val="75000"/>
                  </a:prstClr>
                </a:solidFill>
                <a:latin typeface="Calibri" panose="020F0502020204030204"/>
              </a:rPr>
              <a:pPr defTabSz="685800"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974541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5C740E-EE96-4757-9985-53E62CF526A8}"/>
              </a:ext>
            </a:extLst>
          </p:cNvPr>
          <p:cNvSpPr>
            <a:spLocks noGrp="1"/>
          </p:cNvSpPr>
          <p:nvPr>
            <p:ph type="dt" sz="half" idx="10"/>
          </p:nvPr>
        </p:nvSpPr>
        <p:spPr/>
        <p:txBody>
          <a:bodyPr/>
          <a:lstStyle/>
          <a:p>
            <a:pPr defTabSz="685800" fontAlgn="auto">
              <a:spcBef>
                <a:spcPts val="0"/>
              </a:spcBef>
              <a:spcAft>
                <a:spcPts val="0"/>
              </a:spcAft>
            </a:pPr>
            <a:fld id="{39D2C240-CBC7-4CEA-B8F3-E6D7051890C2}" type="datetimeFigureOut">
              <a:rPr lang="en-GB" smtClean="0">
                <a:solidFill>
                  <a:prstClr val="black">
                    <a:tint val="75000"/>
                  </a:prstClr>
                </a:solidFill>
                <a:latin typeface="Calibri" panose="020F0502020204030204"/>
              </a:rPr>
              <a:pPr defTabSz="685800" fontAlgn="auto">
                <a:spcBef>
                  <a:spcPts val="0"/>
                </a:spcBef>
                <a:spcAft>
                  <a:spcPts val="0"/>
                </a:spcAft>
              </a:pPr>
              <a:t>04/05/20</a:t>
            </a:fld>
            <a:endParaRPr lang="en-GB">
              <a:solidFill>
                <a:prstClr val="black">
                  <a:tint val="75000"/>
                </a:prstClr>
              </a:solidFill>
              <a:latin typeface="Calibri" panose="020F0502020204030204"/>
            </a:endParaRPr>
          </a:p>
        </p:txBody>
      </p:sp>
      <p:sp>
        <p:nvSpPr>
          <p:cNvPr id="3" name="Footer Placeholder 2">
            <a:extLst>
              <a:ext uri="{FF2B5EF4-FFF2-40B4-BE49-F238E27FC236}">
                <a16:creationId xmlns:a16="http://schemas.microsoft.com/office/drawing/2014/main" id="{77026723-449B-43E0-A094-F4642267DFCA}"/>
              </a:ext>
            </a:extLst>
          </p:cNvPr>
          <p:cNvSpPr>
            <a:spLocks noGrp="1"/>
          </p:cNvSpPr>
          <p:nvPr>
            <p:ph type="ftr" sz="quarter" idx="11"/>
          </p:nvPr>
        </p:nvSpPr>
        <p:spPr/>
        <p:txBody>
          <a:bodyPr/>
          <a:lstStyle/>
          <a:p>
            <a:pPr defTabSz="685800" fontAlgn="auto">
              <a:spcBef>
                <a:spcPts val="0"/>
              </a:spcBef>
              <a:spcAft>
                <a:spcPts val="0"/>
              </a:spcAft>
            </a:pPr>
            <a:endParaRPr lang="en-GB">
              <a:solidFill>
                <a:prstClr val="black">
                  <a:tint val="75000"/>
                </a:prstClr>
              </a:solidFill>
              <a:latin typeface="Calibri" panose="020F0502020204030204"/>
            </a:endParaRPr>
          </a:p>
        </p:txBody>
      </p:sp>
      <p:sp>
        <p:nvSpPr>
          <p:cNvPr id="4" name="Slide Number Placeholder 3">
            <a:extLst>
              <a:ext uri="{FF2B5EF4-FFF2-40B4-BE49-F238E27FC236}">
                <a16:creationId xmlns:a16="http://schemas.microsoft.com/office/drawing/2014/main" id="{A06C6338-9BC4-41BA-A613-145D458DB2A4}"/>
              </a:ext>
            </a:extLst>
          </p:cNvPr>
          <p:cNvSpPr>
            <a:spLocks noGrp="1"/>
          </p:cNvSpPr>
          <p:nvPr>
            <p:ph type="sldNum" sz="quarter" idx="12"/>
          </p:nvPr>
        </p:nvSpPr>
        <p:spPr/>
        <p:txBody>
          <a:bodyPr/>
          <a:lstStyle/>
          <a:p>
            <a:pPr defTabSz="685800" fontAlgn="auto">
              <a:spcBef>
                <a:spcPts val="0"/>
              </a:spcBef>
              <a:spcAft>
                <a:spcPts val="0"/>
              </a:spcAft>
            </a:pPr>
            <a:fld id="{00048A27-7ABE-46D1-B6C7-51CDAB8FD4E8}" type="slidenum">
              <a:rPr lang="en-GB" smtClean="0">
                <a:solidFill>
                  <a:prstClr val="black">
                    <a:tint val="75000"/>
                  </a:prstClr>
                </a:solidFill>
                <a:latin typeface="Calibri" panose="020F0502020204030204"/>
              </a:rPr>
              <a:pPr defTabSz="685800"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36596351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C87DC-1E8B-461A-B3B4-DF5CC39D26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305EC8D-7E30-46EF-B773-69A00AFE9D0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135C796-6D25-4ABB-81DD-A971CE6FA2B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81214E2-0D8B-464B-A128-9D226F388BB1}"/>
              </a:ext>
            </a:extLst>
          </p:cNvPr>
          <p:cNvSpPr>
            <a:spLocks noGrp="1"/>
          </p:cNvSpPr>
          <p:nvPr>
            <p:ph type="dt" sz="half" idx="10"/>
          </p:nvPr>
        </p:nvSpPr>
        <p:spPr/>
        <p:txBody>
          <a:bodyPr/>
          <a:lstStyle/>
          <a:p>
            <a:pPr defTabSz="685800" fontAlgn="auto">
              <a:spcBef>
                <a:spcPts val="0"/>
              </a:spcBef>
              <a:spcAft>
                <a:spcPts val="0"/>
              </a:spcAft>
            </a:pPr>
            <a:fld id="{39D2C240-CBC7-4CEA-B8F3-E6D7051890C2}" type="datetimeFigureOut">
              <a:rPr lang="en-GB" smtClean="0">
                <a:solidFill>
                  <a:prstClr val="black">
                    <a:tint val="75000"/>
                  </a:prstClr>
                </a:solidFill>
                <a:latin typeface="Calibri" panose="020F0502020204030204"/>
              </a:rPr>
              <a:pPr defTabSz="685800" fontAlgn="auto">
                <a:spcBef>
                  <a:spcPts val="0"/>
                </a:spcBef>
                <a:spcAft>
                  <a:spcPts val="0"/>
                </a:spcAft>
              </a:pPr>
              <a:t>04/05/20</a:t>
            </a:fld>
            <a:endParaRPr lang="en-GB">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36E105FD-46B9-4BD8-BF2C-E7C7FA51CC57}"/>
              </a:ext>
            </a:extLst>
          </p:cNvPr>
          <p:cNvSpPr>
            <a:spLocks noGrp="1"/>
          </p:cNvSpPr>
          <p:nvPr>
            <p:ph type="ftr" sz="quarter" idx="11"/>
          </p:nvPr>
        </p:nvSpPr>
        <p:spPr/>
        <p:txBody>
          <a:bodyPr/>
          <a:lstStyle/>
          <a:p>
            <a:pPr defTabSz="685800" fontAlgn="auto">
              <a:spcBef>
                <a:spcPts val="0"/>
              </a:spcBef>
              <a:spcAft>
                <a:spcPts val="0"/>
              </a:spcAft>
            </a:pPr>
            <a:endParaRPr lang="en-GB">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0BF88BFC-8B1E-4778-A468-1EB5377220BB}"/>
              </a:ext>
            </a:extLst>
          </p:cNvPr>
          <p:cNvSpPr>
            <a:spLocks noGrp="1"/>
          </p:cNvSpPr>
          <p:nvPr>
            <p:ph type="sldNum" sz="quarter" idx="12"/>
          </p:nvPr>
        </p:nvSpPr>
        <p:spPr/>
        <p:txBody>
          <a:bodyPr/>
          <a:lstStyle/>
          <a:p>
            <a:pPr defTabSz="685800" fontAlgn="auto">
              <a:spcBef>
                <a:spcPts val="0"/>
              </a:spcBef>
              <a:spcAft>
                <a:spcPts val="0"/>
              </a:spcAft>
            </a:pPr>
            <a:fld id="{00048A27-7ABE-46D1-B6C7-51CDAB8FD4E8}" type="slidenum">
              <a:rPr lang="en-GB" smtClean="0">
                <a:solidFill>
                  <a:prstClr val="black">
                    <a:tint val="75000"/>
                  </a:prstClr>
                </a:solidFill>
                <a:latin typeface="Calibri" panose="020F0502020204030204"/>
              </a:rPr>
              <a:pPr defTabSz="685800"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7069734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6CF07-9C90-494E-9BDE-610F11BCE53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1FD6D78-0C3B-49FA-B39F-E927012F727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7AF3A50-19B6-4AE1-8CD1-CAABE546E23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292C51C-811D-49E2-8E08-F451216D94FA}"/>
              </a:ext>
            </a:extLst>
          </p:cNvPr>
          <p:cNvSpPr>
            <a:spLocks noGrp="1"/>
          </p:cNvSpPr>
          <p:nvPr>
            <p:ph type="dt" sz="half" idx="10"/>
          </p:nvPr>
        </p:nvSpPr>
        <p:spPr/>
        <p:txBody>
          <a:bodyPr/>
          <a:lstStyle/>
          <a:p>
            <a:pPr defTabSz="685800" fontAlgn="auto">
              <a:spcBef>
                <a:spcPts val="0"/>
              </a:spcBef>
              <a:spcAft>
                <a:spcPts val="0"/>
              </a:spcAft>
            </a:pPr>
            <a:fld id="{39D2C240-CBC7-4CEA-B8F3-E6D7051890C2}" type="datetimeFigureOut">
              <a:rPr lang="en-GB" smtClean="0">
                <a:solidFill>
                  <a:prstClr val="black">
                    <a:tint val="75000"/>
                  </a:prstClr>
                </a:solidFill>
                <a:latin typeface="Calibri" panose="020F0502020204030204"/>
              </a:rPr>
              <a:pPr defTabSz="685800" fontAlgn="auto">
                <a:spcBef>
                  <a:spcPts val="0"/>
                </a:spcBef>
                <a:spcAft>
                  <a:spcPts val="0"/>
                </a:spcAft>
              </a:pPr>
              <a:t>04/05/20</a:t>
            </a:fld>
            <a:endParaRPr lang="en-GB">
              <a:solidFill>
                <a:prstClr val="black">
                  <a:tint val="75000"/>
                </a:prstClr>
              </a:solidFill>
              <a:latin typeface="Calibri" panose="020F0502020204030204"/>
            </a:endParaRPr>
          </a:p>
        </p:txBody>
      </p:sp>
      <p:sp>
        <p:nvSpPr>
          <p:cNvPr id="6" name="Footer Placeholder 5">
            <a:extLst>
              <a:ext uri="{FF2B5EF4-FFF2-40B4-BE49-F238E27FC236}">
                <a16:creationId xmlns:a16="http://schemas.microsoft.com/office/drawing/2014/main" id="{EDE5648B-BB24-4C55-A722-05DA2FD34ACD}"/>
              </a:ext>
            </a:extLst>
          </p:cNvPr>
          <p:cNvSpPr>
            <a:spLocks noGrp="1"/>
          </p:cNvSpPr>
          <p:nvPr>
            <p:ph type="ftr" sz="quarter" idx="11"/>
          </p:nvPr>
        </p:nvSpPr>
        <p:spPr/>
        <p:txBody>
          <a:bodyPr/>
          <a:lstStyle/>
          <a:p>
            <a:pPr defTabSz="685800" fontAlgn="auto">
              <a:spcBef>
                <a:spcPts val="0"/>
              </a:spcBef>
              <a:spcAft>
                <a:spcPts val="0"/>
              </a:spcAft>
            </a:pPr>
            <a:endParaRPr lang="en-GB">
              <a:solidFill>
                <a:prstClr val="black">
                  <a:tint val="75000"/>
                </a:prstClr>
              </a:solidFill>
              <a:latin typeface="Calibri" panose="020F0502020204030204"/>
            </a:endParaRPr>
          </a:p>
        </p:txBody>
      </p:sp>
      <p:sp>
        <p:nvSpPr>
          <p:cNvPr id="7" name="Slide Number Placeholder 6">
            <a:extLst>
              <a:ext uri="{FF2B5EF4-FFF2-40B4-BE49-F238E27FC236}">
                <a16:creationId xmlns:a16="http://schemas.microsoft.com/office/drawing/2014/main" id="{7D451BE0-32B1-4593-AE37-C637114176D6}"/>
              </a:ext>
            </a:extLst>
          </p:cNvPr>
          <p:cNvSpPr>
            <a:spLocks noGrp="1"/>
          </p:cNvSpPr>
          <p:nvPr>
            <p:ph type="sldNum" sz="quarter" idx="12"/>
          </p:nvPr>
        </p:nvSpPr>
        <p:spPr/>
        <p:txBody>
          <a:bodyPr/>
          <a:lstStyle/>
          <a:p>
            <a:pPr defTabSz="685800" fontAlgn="auto">
              <a:spcBef>
                <a:spcPts val="0"/>
              </a:spcBef>
              <a:spcAft>
                <a:spcPts val="0"/>
              </a:spcAft>
            </a:pPr>
            <a:fld id="{00048A27-7ABE-46D1-B6C7-51CDAB8FD4E8}" type="slidenum">
              <a:rPr lang="en-GB" smtClean="0">
                <a:solidFill>
                  <a:prstClr val="black">
                    <a:tint val="75000"/>
                  </a:prstClr>
                </a:solidFill>
                <a:latin typeface="Calibri" panose="020F0502020204030204"/>
              </a:rPr>
              <a:pPr defTabSz="685800"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536056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p:cNvSpPr>
            <a:spLocks noGrp="1" noChangeArrowheads="1"/>
          </p:cNvSpPr>
          <p:nvPr>
            <p:ph type="sldNum" sz="quarter" idx="12"/>
          </p:nvPr>
        </p:nvSpPr>
        <p:spPr>
          <a:ln/>
        </p:spPr>
        <p:txBody>
          <a:bodyPr/>
          <a:lstStyle>
            <a:lvl1pPr>
              <a:defRPr/>
            </a:lvl1pPr>
          </a:lstStyle>
          <a:p>
            <a:pPr>
              <a:defRPr/>
            </a:pPr>
            <a:fld id="{43EC74E2-0C8A-447D-826E-B930314A1CA8}" type="slidenum">
              <a:rPr lang="en-GB"/>
              <a:pPr>
                <a:defRPr/>
              </a:pPr>
              <a:t>‹#›</a:t>
            </a:fld>
            <a:endParaRPr lang="en-GB"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0ADB7-C060-49F9-9E49-A6C2CBD01C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716045-3727-424B-B1CF-626F4C54CE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00B447-3178-4426-A534-FFFD4CDD60D6}"/>
              </a:ext>
            </a:extLst>
          </p:cNvPr>
          <p:cNvSpPr>
            <a:spLocks noGrp="1"/>
          </p:cNvSpPr>
          <p:nvPr>
            <p:ph type="dt" sz="half" idx="10"/>
          </p:nvPr>
        </p:nvSpPr>
        <p:spPr/>
        <p:txBody>
          <a:bodyPr/>
          <a:lstStyle/>
          <a:p>
            <a:pPr defTabSz="685800" fontAlgn="auto">
              <a:spcBef>
                <a:spcPts val="0"/>
              </a:spcBef>
              <a:spcAft>
                <a:spcPts val="0"/>
              </a:spcAft>
            </a:pPr>
            <a:fld id="{39D2C240-CBC7-4CEA-B8F3-E6D7051890C2}" type="datetimeFigureOut">
              <a:rPr lang="en-GB" smtClean="0">
                <a:solidFill>
                  <a:prstClr val="black">
                    <a:tint val="75000"/>
                  </a:prstClr>
                </a:solidFill>
                <a:latin typeface="Calibri" panose="020F0502020204030204"/>
              </a:rPr>
              <a:pPr defTabSz="685800" fontAlgn="auto">
                <a:spcBef>
                  <a:spcPts val="0"/>
                </a:spcBef>
                <a:spcAft>
                  <a:spcPts val="0"/>
                </a:spcAft>
              </a:pPr>
              <a:t>04/05/20</a:t>
            </a:fld>
            <a:endParaRPr lang="en-GB">
              <a:solidFill>
                <a:prstClr val="black">
                  <a:tint val="75000"/>
                </a:prstClr>
              </a:solidFill>
              <a:latin typeface="Calibri" panose="020F0502020204030204"/>
            </a:endParaRPr>
          </a:p>
        </p:txBody>
      </p:sp>
      <p:sp>
        <p:nvSpPr>
          <p:cNvPr id="5" name="Footer Placeholder 4">
            <a:extLst>
              <a:ext uri="{FF2B5EF4-FFF2-40B4-BE49-F238E27FC236}">
                <a16:creationId xmlns:a16="http://schemas.microsoft.com/office/drawing/2014/main" id="{0FE6D134-0B41-4559-8530-031AA4CA6FA3}"/>
              </a:ext>
            </a:extLst>
          </p:cNvPr>
          <p:cNvSpPr>
            <a:spLocks noGrp="1"/>
          </p:cNvSpPr>
          <p:nvPr>
            <p:ph type="ftr" sz="quarter" idx="11"/>
          </p:nvPr>
        </p:nvSpPr>
        <p:spPr/>
        <p:txBody>
          <a:bodyPr/>
          <a:lstStyle/>
          <a:p>
            <a:pPr defTabSz="685800" fontAlgn="auto">
              <a:spcBef>
                <a:spcPts val="0"/>
              </a:spcBef>
              <a:spcAft>
                <a:spcPts val="0"/>
              </a:spcAft>
            </a:pPr>
            <a:endParaRPr lang="en-GB">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1CED83D2-AD49-4F2B-B96F-BA08294B241A}"/>
              </a:ext>
            </a:extLst>
          </p:cNvPr>
          <p:cNvSpPr>
            <a:spLocks noGrp="1"/>
          </p:cNvSpPr>
          <p:nvPr>
            <p:ph type="sldNum" sz="quarter" idx="12"/>
          </p:nvPr>
        </p:nvSpPr>
        <p:spPr/>
        <p:txBody>
          <a:bodyPr/>
          <a:lstStyle/>
          <a:p>
            <a:pPr defTabSz="685800" fontAlgn="auto">
              <a:spcBef>
                <a:spcPts val="0"/>
              </a:spcBef>
              <a:spcAft>
                <a:spcPts val="0"/>
              </a:spcAft>
            </a:pPr>
            <a:fld id="{00048A27-7ABE-46D1-B6C7-51CDAB8FD4E8}" type="slidenum">
              <a:rPr lang="en-GB" smtClean="0">
                <a:solidFill>
                  <a:prstClr val="black">
                    <a:tint val="75000"/>
                  </a:prstClr>
                </a:solidFill>
                <a:latin typeface="Calibri" panose="020F0502020204030204"/>
              </a:rPr>
              <a:pPr defTabSz="685800"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1664627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E0E4A54D-3FE3-4F30-981B-BC37718126D0}" type="slidenum">
              <a:rPr lang="en-GB"/>
              <a:pPr>
                <a:defRPr/>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9" name="Rectangle 6"/>
          <p:cNvSpPr>
            <a:spLocks noGrp="1" noChangeArrowheads="1"/>
          </p:cNvSpPr>
          <p:nvPr>
            <p:ph type="sldNum" sz="quarter" idx="12"/>
          </p:nvPr>
        </p:nvSpPr>
        <p:spPr>
          <a:ln/>
        </p:spPr>
        <p:txBody>
          <a:bodyPr/>
          <a:lstStyle>
            <a:lvl1pPr>
              <a:defRPr/>
            </a:lvl1pPr>
          </a:lstStyle>
          <a:p>
            <a:pPr>
              <a:defRPr/>
            </a:pPr>
            <a:fld id="{9A125F67-2C15-4B8A-8A5A-58E8773CE8EA}" type="slidenum">
              <a:rPr lang="en-GB"/>
              <a:pPr>
                <a:defRPr/>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5" name="Rectangle 6"/>
          <p:cNvSpPr>
            <a:spLocks noGrp="1" noChangeArrowheads="1"/>
          </p:cNvSpPr>
          <p:nvPr>
            <p:ph type="sldNum" sz="quarter" idx="12"/>
          </p:nvPr>
        </p:nvSpPr>
        <p:spPr>
          <a:ln/>
        </p:spPr>
        <p:txBody>
          <a:bodyPr/>
          <a:lstStyle>
            <a:lvl1pPr>
              <a:defRPr/>
            </a:lvl1pPr>
          </a:lstStyle>
          <a:p>
            <a:pPr>
              <a:defRPr/>
            </a:pPr>
            <a:fld id="{AEAE33E4-31B4-4084-B63C-2FD34F0275C3}" type="slidenum">
              <a:rPr lang="en-GB"/>
              <a:pPr>
                <a:defRPr/>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4" name="Rectangle 6"/>
          <p:cNvSpPr>
            <a:spLocks noGrp="1" noChangeArrowheads="1"/>
          </p:cNvSpPr>
          <p:nvPr>
            <p:ph type="sldNum" sz="quarter" idx="12"/>
          </p:nvPr>
        </p:nvSpPr>
        <p:spPr>
          <a:ln/>
        </p:spPr>
        <p:txBody>
          <a:bodyPr/>
          <a:lstStyle>
            <a:lvl1pPr>
              <a:defRPr/>
            </a:lvl1pPr>
          </a:lstStyle>
          <a:p>
            <a:pPr>
              <a:defRPr/>
            </a:pPr>
            <a:fld id="{D134022F-3ABF-4F03-BC1F-AF644500B0A8}" type="slidenum">
              <a:rPr lang="en-GB"/>
              <a:pPr>
                <a:defRPr/>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EE4783CF-5CDC-4994-BB05-E2B58F39B746}" type="slidenum">
              <a:rPr lang="en-GB"/>
              <a:pPr>
                <a:defRPr/>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ln/>
        </p:spPr>
        <p:txBody>
          <a:bodyPr/>
          <a:lstStyle>
            <a:lvl1pPr>
              <a:defRPr/>
            </a:lvl1pPr>
          </a:lstStyle>
          <a:p>
            <a:pPr>
              <a:defRPr/>
            </a:pPr>
            <a:fld id="{243F8147-4BC2-4D29-9FAD-5B2CAD106F0B}" type="slidenum">
              <a:rPr lang="en-GB"/>
              <a:pPr>
                <a:defRPr/>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a:defRPr/>
            </a:pPr>
            <a:endParaRPr lang="en-GB"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a:defRPr/>
            </a:pPr>
            <a:endParaRPr lang="en-GB"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23713D29-8108-4473-8A60-F728D7995158}"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GB"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GB"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A5DBF99-243C-480F-AE61-B1F2C1F418E2}" type="slidenum">
              <a:rPr lang="en-GB">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190085044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021F2E-490A-44D8-B3C1-FBFB73035A3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A9FE318-4165-4F33-A55E-5402024510B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F890EA-C4D9-43CF-BC64-95C44774ACA4}"/>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9D2C240-CBC7-4CEA-B8F3-E6D7051890C2}" type="datetimeFigureOut">
              <a:rPr lang="en-GB" smtClean="0"/>
              <a:t>04/05/20</a:t>
            </a:fld>
            <a:endParaRPr lang="en-GB"/>
          </a:p>
        </p:txBody>
      </p:sp>
      <p:sp>
        <p:nvSpPr>
          <p:cNvPr id="5" name="Footer Placeholder 4">
            <a:extLst>
              <a:ext uri="{FF2B5EF4-FFF2-40B4-BE49-F238E27FC236}">
                <a16:creationId xmlns:a16="http://schemas.microsoft.com/office/drawing/2014/main" id="{FC3AB1DE-1781-4ECB-9A15-71BC7F13E30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3D4FD77-5DC8-48D6-BFD5-C651694EC19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0048A27-7ABE-46D1-B6C7-51CDAB8FD4E8}" type="slidenum">
              <a:rPr lang="en-GB" smtClean="0"/>
              <a:t>‹#›</a:t>
            </a:fld>
            <a:endParaRPr lang="en-GB"/>
          </a:p>
        </p:txBody>
      </p:sp>
    </p:spTree>
    <p:extLst>
      <p:ext uri="{BB962C8B-B14F-4D97-AF65-F5344CB8AC3E}">
        <p14:creationId xmlns:p14="http://schemas.microsoft.com/office/powerpoint/2010/main" val="416762168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7.xml"/></Relationships>
</file>

<file path=ppt/slides/_rels/slide11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about:blank" TargetMode="Externa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9.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about:blank" TargetMode="Externa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8.xml"/></Relationships>
</file>

<file path=ppt/slides/_rels/slide9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708400" y="0"/>
            <a:ext cx="4606925" cy="1470025"/>
          </a:xfrm>
        </p:spPr>
        <p:txBody>
          <a:bodyPr/>
          <a:lstStyle/>
          <a:p>
            <a:r>
              <a:rPr lang="en-GB" sz="3200" b="1" dirty="0">
                <a:latin typeface="Calibri" pitchFamily="34" charset="0"/>
              </a:rPr>
              <a:t>GREAT AYTON HISTORY SOCIETY</a:t>
            </a:r>
          </a:p>
        </p:txBody>
      </p:sp>
      <p:sp>
        <p:nvSpPr>
          <p:cNvPr id="2051" name="Rectangle 3"/>
          <p:cNvSpPr>
            <a:spLocks noGrp="1" noChangeArrowheads="1"/>
          </p:cNvSpPr>
          <p:nvPr>
            <p:ph type="subTitle" idx="1"/>
          </p:nvPr>
        </p:nvSpPr>
        <p:spPr>
          <a:xfrm>
            <a:off x="3131840" y="1470024"/>
            <a:ext cx="5760639" cy="5055319"/>
          </a:xfrm>
        </p:spPr>
        <p:txBody>
          <a:bodyPr/>
          <a:lstStyle/>
          <a:p>
            <a:r>
              <a:rPr lang="en-US" b="1" dirty="0"/>
              <a:t>Part 1</a:t>
            </a:r>
          </a:p>
          <a:p>
            <a:r>
              <a:rPr lang="en-US" sz="2800" b="1" dirty="0"/>
              <a:t>The lives of </a:t>
            </a:r>
          </a:p>
          <a:p>
            <a:r>
              <a:rPr lang="en-US" sz="2800" b="1" dirty="0"/>
              <a:t>Ernest Lack &amp;</a:t>
            </a:r>
          </a:p>
          <a:p>
            <a:r>
              <a:rPr lang="en-US" sz="2800" b="1" dirty="0"/>
              <a:t>Alfred Harold Kitching</a:t>
            </a:r>
          </a:p>
          <a:p>
            <a:endParaRPr lang="en-US" sz="2800" b="1" dirty="0"/>
          </a:p>
          <a:p>
            <a:r>
              <a:rPr lang="en-US" b="1" dirty="0"/>
              <a:t>Part 2</a:t>
            </a:r>
          </a:p>
          <a:p>
            <a:r>
              <a:rPr lang="en-US" sz="2800" b="1" dirty="0"/>
              <a:t>What evidence of wartime installations remain in Great Ayton</a:t>
            </a:r>
          </a:p>
          <a:p>
            <a:endParaRPr lang="en-US" sz="2800" b="1" dirty="0"/>
          </a:p>
          <a:p>
            <a:endParaRPr lang="en-US" dirty="0"/>
          </a:p>
        </p:txBody>
      </p:sp>
      <p:pic>
        <p:nvPicPr>
          <p:cNvPr id="2052" name="Picture 4" descr="slide 1 p copy"/>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2844800" cy="6858000"/>
          </a:xfrm>
          <a:prstGeom prst="rect">
            <a:avLst/>
          </a:prstGeom>
          <a:noFill/>
        </p:spPr>
      </p:pic>
    </p:spTree>
    <p:extLst>
      <p:ext uri="{BB962C8B-B14F-4D97-AF65-F5344CB8AC3E}">
        <p14:creationId xmlns:p14="http://schemas.microsoft.com/office/powerpoint/2010/main" val="1577534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75CE0C-F0EA-424E-A5A7-067A31432BBE}"/>
              </a:ext>
            </a:extLst>
          </p:cNvPr>
          <p:cNvSpPr/>
          <p:nvPr/>
        </p:nvSpPr>
        <p:spPr>
          <a:xfrm>
            <a:off x="839391" y="2218717"/>
            <a:ext cx="7465219" cy="2443489"/>
          </a:xfrm>
          <a:prstGeom prst="rect">
            <a:avLst/>
          </a:prstGeom>
        </p:spPr>
        <p:txBody>
          <a:bodyPr wrap="square">
            <a:spAutoFit/>
          </a:bodyPr>
          <a:lstStyle/>
          <a:p>
            <a:pPr defTabSz="685800" fontAlgn="auto">
              <a:lnSpc>
                <a:spcPct val="107000"/>
              </a:lnSpc>
              <a:spcBef>
                <a:spcPts val="0"/>
              </a:spcBef>
              <a:spcAft>
                <a:spcPts val="600"/>
              </a:spcAft>
            </a:pPr>
            <a:r>
              <a:rPr lang="en-GB" sz="2400" dirty="0">
                <a:solidFill>
                  <a:prstClr val="black"/>
                </a:solidFill>
                <a:latin typeface="Arial" panose="020B0604020202020204" pitchFamily="34" charset="0"/>
                <a:ea typeface="Calibri" panose="020F0502020204030204" pitchFamily="34" charset="0"/>
                <a:cs typeface="Times New Roman" panose="02020603050405020304" pitchFamily="18" charset="0"/>
              </a:rPr>
              <a:t>Next, </a:t>
            </a:r>
            <a:r>
              <a:rPr lang="en-GB" sz="24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Napsy</a:t>
            </a:r>
            <a:r>
              <a:rPr lang="en-GB" sz="2400" dirty="0">
                <a:solidFill>
                  <a:prstClr val="black"/>
                </a:solidFill>
                <a:latin typeface="Arial" panose="020B0604020202020204" pitchFamily="34" charset="0"/>
                <a:ea typeface="Calibri" panose="020F0502020204030204" pitchFamily="34" charset="0"/>
                <a:cs typeface="Times New Roman" panose="02020603050405020304" pitchFamily="18" charset="0"/>
              </a:rPr>
              <a:t> served at </a:t>
            </a:r>
            <a:r>
              <a:rPr lang="en-GB" sz="24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Crickhowell</a:t>
            </a:r>
            <a:r>
              <a:rPr lang="en-GB" sz="2400" dirty="0">
                <a:solidFill>
                  <a:prstClr val="black"/>
                </a:solidFill>
                <a:latin typeface="Arial" panose="020B0604020202020204" pitchFamily="34" charset="0"/>
                <a:ea typeface="Calibri" panose="020F0502020204030204" pitchFamily="34" charset="0"/>
                <a:cs typeface="Times New Roman" panose="02020603050405020304" pitchFamily="18" charset="0"/>
              </a:rPr>
              <a:t> in Wales. He was confined to barracks for 10 days by his Commanding Officer from 28th February 1941. He was probably based at </a:t>
            </a:r>
            <a:r>
              <a:rPr lang="en-GB" sz="2400" b="1" dirty="0" err="1">
                <a:solidFill>
                  <a:srgbClr val="222222"/>
                </a:solidFill>
                <a:latin typeface="Arial" panose="020B0604020202020204" pitchFamily="34" charset="0"/>
                <a:ea typeface="Calibri" panose="020F0502020204030204" pitchFamily="34" charset="0"/>
                <a:cs typeface="Times New Roman" panose="02020603050405020304" pitchFamily="18" charset="0"/>
              </a:rPr>
              <a:t>Cwrt</a:t>
            </a:r>
            <a:r>
              <a:rPr lang="en-GB" sz="2400" b="1" dirty="0">
                <a:solidFill>
                  <a:srgbClr val="222222"/>
                </a:solidFill>
                <a:latin typeface="Arial" panose="020B0604020202020204" pitchFamily="34" charset="0"/>
                <a:ea typeface="Calibri" panose="020F0502020204030204" pitchFamily="34" charset="0"/>
                <a:cs typeface="Times New Roman" panose="02020603050405020304" pitchFamily="18" charset="0"/>
              </a:rPr>
              <a:t> y </a:t>
            </a:r>
            <a:r>
              <a:rPr lang="en-GB" sz="2400" b="1" dirty="0" err="1">
                <a:solidFill>
                  <a:srgbClr val="222222"/>
                </a:solidFill>
                <a:latin typeface="Arial" panose="020B0604020202020204" pitchFamily="34" charset="0"/>
                <a:ea typeface="Calibri" panose="020F0502020204030204" pitchFamily="34" charset="0"/>
                <a:cs typeface="Times New Roman" panose="02020603050405020304" pitchFamily="18" charset="0"/>
              </a:rPr>
              <a:t>Gollen</a:t>
            </a:r>
            <a:r>
              <a:rPr lang="en-GB" sz="2400" dirty="0">
                <a:solidFill>
                  <a:srgbClr val="222222"/>
                </a:solidFill>
                <a:latin typeface="Arial" panose="020B0604020202020204" pitchFamily="34" charset="0"/>
                <a:ea typeface="Calibri" panose="020F0502020204030204" pitchFamily="34" charset="0"/>
                <a:cs typeface="Times New Roman" panose="02020603050405020304" pitchFamily="18" charset="0"/>
              </a:rPr>
              <a:t> ("Hazel Court") which was a </a:t>
            </a:r>
            <a:r>
              <a:rPr lang="en-GB" sz="2400" dirty="0">
                <a:solidFill>
                  <a:prstClr val="black"/>
                </a:solidFill>
                <a:latin typeface="Arial" panose="020B0604020202020204" pitchFamily="34" charset="0"/>
                <a:ea typeface="Calibri" panose="020F0502020204030204" pitchFamily="34" charset="0"/>
                <a:cs typeface="Times New Roman" panose="02020603050405020304" pitchFamily="18" charset="0"/>
              </a:rPr>
              <a:t>British Army training base, 2 miles south-east of </a:t>
            </a:r>
            <a:r>
              <a:rPr lang="en-GB" sz="24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Crickhowell</a:t>
            </a:r>
            <a:r>
              <a:rPr lang="en-GB" sz="24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GB"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69147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descr="Landmine 27 Aug 46.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4438" y="158750"/>
            <a:ext cx="7000875" cy="6283325"/>
          </a:xfrm>
          <a:prstGeom prst="rect">
            <a:avLst/>
          </a:prstGeom>
          <a:noFill/>
          <a:ln w="9525">
            <a:noFill/>
            <a:miter lim="800000"/>
            <a:headEnd/>
            <a:tailEnd/>
          </a:ln>
        </p:spPr>
      </p:pic>
      <p:sp>
        <p:nvSpPr>
          <p:cNvPr id="61443" name="TextBox 2"/>
          <p:cNvSpPr txBox="1">
            <a:spLocks noChangeArrowheads="1"/>
          </p:cNvSpPr>
          <p:nvPr/>
        </p:nvSpPr>
        <p:spPr bwMode="auto">
          <a:xfrm>
            <a:off x="2771775" y="549275"/>
            <a:ext cx="2592388" cy="368300"/>
          </a:xfrm>
          <a:prstGeom prst="rect">
            <a:avLst/>
          </a:prstGeom>
          <a:noFill/>
          <a:ln w="9525">
            <a:noFill/>
            <a:miter lim="800000"/>
            <a:headEnd/>
            <a:tailEnd/>
          </a:ln>
        </p:spPr>
        <p:txBody>
          <a:bodyPr>
            <a:spAutoFit/>
          </a:bodyPr>
          <a:lstStyle/>
          <a:p>
            <a:r>
              <a:rPr lang="en-GB" dirty="0">
                <a:solidFill>
                  <a:srgbClr val="FFFF00"/>
                </a:solidFill>
              </a:rPr>
              <a:t>Target Bridge</a:t>
            </a:r>
          </a:p>
        </p:txBody>
      </p:sp>
      <p:sp>
        <p:nvSpPr>
          <p:cNvPr id="61444" name="TextBox 3"/>
          <p:cNvSpPr txBox="1">
            <a:spLocks noChangeArrowheads="1"/>
          </p:cNvSpPr>
          <p:nvPr/>
        </p:nvSpPr>
        <p:spPr bwMode="auto">
          <a:xfrm>
            <a:off x="3348038" y="5445125"/>
            <a:ext cx="2592387" cy="369888"/>
          </a:xfrm>
          <a:prstGeom prst="rect">
            <a:avLst/>
          </a:prstGeom>
          <a:noFill/>
          <a:ln w="9525">
            <a:noFill/>
            <a:miter lim="800000"/>
            <a:headEnd/>
            <a:tailEnd/>
          </a:ln>
        </p:spPr>
        <p:txBody>
          <a:bodyPr>
            <a:spAutoFit/>
          </a:bodyPr>
          <a:lstStyle/>
          <a:p>
            <a:r>
              <a:rPr lang="en-GB" dirty="0">
                <a:solidFill>
                  <a:srgbClr val="FFFF00"/>
                </a:solidFill>
              </a:rPr>
              <a:t>Landmine Impact Point</a:t>
            </a:r>
          </a:p>
        </p:txBody>
      </p:sp>
      <p:cxnSp>
        <p:nvCxnSpPr>
          <p:cNvPr id="61445" name="Straight Arrow Connector 5"/>
          <p:cNvCxnSpPr>
            <a:cxnSpLocks noChangeShapeType="1"/>
            <a:stCxn id="61443" idx="1"/>
          </p:cNvCxnSpPr>
          <p:nvPr/>
        </p:nvCxnSpPr>
        <p:spPr bwMode="auto">
          <a:xfrm rot="10800000">
            <a:off x="2124075" y="476250"/>
            <a:ext cx="647700" cy="257175"/>
          </a:xfrm>
          <a:prstGeom prst="straightConnector1">
            <a:avLst/>
          </a:prstGeom>
          <a:noFill/>
          <a:ln w="9525" algn="ctr">
            <a:solidFill>
              <a:srgbClr val="FFFF00"/>
            </a:solidFill>
            <a:round/>
            <a:headEnd/>
            <a:tailEnd type="arrow" w="med" len="med"/>
          </a:ln>
        </p:spPr>
      </p:cxnSp>
      <p:cxnSp>
        <p:nvCxnSpPr>
          <p:cNvPr id="61446" name="Straight Arrow Connector 8"/>
          <p:cNvCxnSpPr>
            <a:cxnSpLocks noChangeShapeType="1"/>
            <a:stCxn id="61444" idx="3"/>
          </p:cNvCxnSpPr>
          <p:nvPr/>
        </p:nvCxnSpPr>
        <p:spPr bwMode="auto">
          <a:xfrm>
            <a:off x="5940425" y="5629275"/>
            <a:ext cx="1368425" cy="608013"/>
          </a:xfrm>
          <a:prstGeom prst="straightConnector1">
            <a:avLst/>
          </a:prstGeom>
          <a:noFill/>
          <a:ln w="9525" algn="ctr">
            <a:solidFill>
              <a:srgbClr val="FFFF00"/>
            </a:solidFill>
            <a:round/>
            <a:headEnd/>
            <a:tailEnd type="arrow" w="med" len="med"/>
          </a:ln>
        </p:spPr>
      </p:cxn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2"/>
          <p:cNvSpPr>
            <a:spLocks noGrp="1"/>
          </p:cNvSpPr>
          <p:nvPr>
            <p:ph type="title"/>
          </p:nvPr>
        </p:nvSpPr>
        <p:spPr>
          <a:xfrm>
            <a:off x="457200" y="274638"/>
            <a:ext cx="8229600" cy="1138237"/>
          </a:xfrm>
        </p:spPr>
        <p:txBody>
          <a:bodyPr/>
          <a:lstStyle/>
          <a:p>
            <a:r>
              <a:rPr lang="en-US" dirty="0">
                <a:solidFill>
                  <a:srgbClr val="0070C0"/>
                </a:solidFill>
              </a:rPr>
              <a:t>Landmine Crater 1946</a:t>
            </a:r>
            <a:br>
              <a:rPr lang="en-US" dirty="0"/>
            </a:br>
            <a:endParaRPr lang="en-US" dirty="0"/>
          </a:p>
        </p:txBody>
      </p:sp>
      <p:pic>
        <p:nvPicPr>
          <p:cNvPr id="62467" name="Content Placeholder 4" descr="27 Aug 46 Landmine.tif"/>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684213" y="1484313"/>
            <a:ext cx="7624762" cy="4510087"/>
          </a:xfrm>
        </p:spPr>
      </p:pic>
      <p:cxnSp>
        <p:nvCxnSpPr>
          <p:cNvPr id="62468" name="Straight Arrow Connector 4"/>
          <p:cNvCxnSpPr>
            <a:cxnSpLocks noChangeShapeType="1"/>
          </p:cNvCxnSpPr>
          <p:nvPr/>
        </p:nvCxnSpPr>
        <p:spPr bwMode="auto">
          <a:xfrm>
            <a:off x="4859338" y="3213100"/>
            <a:ext cx="1081087" cy="647700"/>
          </a:xfrm>
          <a:prstGeom prst="straightConnector1">
            <a:avLst/>
          </a:prstGeom>
          <a:noFill/>
          <a:ln w="9525" algn="ctr">
            <a:solidFill>
              <a:srgbClr val="FFFF00"/>
            </a:solidFill>
            <a:round/>
            <a:headEnd/>
            <a:tailEnd type="arrow" w="med" len="med"/>
          </a:ln>
        </p:spPr>
      </p:cxn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GB" sz="3200" b="1" dirty="0">
                <a:solidFill>
                  <a:srgbClr val="0033CC"/>
                </a:solidFill>
              </a:rPr>
              <a:t>Great Ayton Camp</a:t>
            </a:r>
          </a:p>
        </p:txBody>
      </p:sp>
      <p:sp>
        <p:nvSpPr>
          <p:cNvPr id="63491" name="Rectangle 3"/>
          <p:cNvSpPr>
            <a:spLocks noGrp="1" noChangeArrowheads="1"/>
          </p:cNvSpPr>
          <p:nvPr>
            <p:ph type="body" sz="half" idx="1"/>
          </p:nvPr>
        </p:nvSpPr>
        <p:spPr>
          <a:xfrm>
            <a:off x="611188" y="1268413"/>
            <a:ext cx="7848600" cy="936625"/>
          </a:xfrm>
        </p:spPr>
        <p:txBody>
          <a:bodyPr/>
          <a:lstStyle/>
          <a:p>
            <a:pPr algn="ctr" eaLnBrk="1" hangingPunct="1">
              <a:buFontTx/>
              <a:buNone/>
            </a:pPr>
            <a:r>
              <a:rPr lang="en-GB" sz="2800" dirty="0"/>
              <a:t>This is the entrance to the camp as it is today.</a:t>
            </a:r>
          </a:p>
          <a:p>
            <a:pPr eaLnBrk="1" hangingPunct="1">
              <a:buFontTx/>
              <a:buNone/>
            </a:pPr>
            <a:endParaRPr lang="en-GB" sz="2800" dirty="0"/>
          </a:p>
          <a:p>
            <a:pPr eaLnBrk="1" hangingPunct="1">
              <a:buFontTx/>
              <a:buNone/>
            </a:pPr>
            <a:endParaRPr lang="en-GB" sz="2800" dirty="0">
              <a:solidFill>
                <a:srgbClr val="FF0000"/>
              </a:solidFill>
            </a:endParaRPr>
          </a:p>
        </p:txBody>
      </p:sp>
      <p:pic>
        <p:nvPicPr>
          <p:cNvPr id="63492" name="Picture 4" descr="Ayton Camp Entrance"/>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1403350" y="2420938"/>
            <a:ext cx="6418263" cy="4149725"/>
          </a:xfr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davecamp10b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750" y="1052513"/>
            <a:ext cx="7993063" cy="4402137"/>
          </a:xfrm>
          <a:prstGeom prst="rect">
            <a:avLst/>
          </a:prstGeom>
          <a:noFill/>
          <a:ln w="9525">
            <a:noFill/>
            <a:miter lim="800000"/>
            <a:headEnd/>
            <a:tailEnd/>
          </a:ln>
        </p:spPr>
      </p:pic>
      <p:sp>
        <p:nvSpPr>
          <p:cNvPr id="65539" name="Text Box 5"/>
          <p:cNvSpPr txBox="1">
            <a:spLocks noChangeArrowheads="1"/>
          </p:cNvSpPr>
          <p:nvPr/>
        </p:nvSpPr>
        <p:spPr bwMode="auto">
          <a:xfrm>
            <a:off x="5487988" y="352425"/>
            <a:ext cx="184150" cy="366713"/>
          </a:xfrm>
          <a:prstGeom prst="rect">
            <a:avLst/>
          </a:prstGeom>
          <a:noFill/>
          <a:ln w="9525">
            <a:noFill/>
            <a:miter lim="800000"/>
            <a:headEnd/>
            <a:tailEnd/>
          </a:ln>
        </p:spPr>
        <p:txBody>
          <a:bodyPr wrap="none">
            <a:spAutoFit/>
          </a:bodyPr>
          <a:lstStyle/>
          <a:p>
            <a:endParaRPr lang="en-US" dirty="0"/>
          </a:p>
        </p:txBody>
      </p:sp>
      <p:sp>
        <p:nvSpPr>
          <p:cNvPr id="65540" name="Text Box 6"/>
          <p:cNvSpPr txBox="1">
            <a:spLocks noChangeArrowheads="1"/>
          </p:cNvSpPr>
          <p:nvPr/>
        </p:nvSpPr>
        <p:spPr bwMode="auto">
          <a:xfrm>
            <a:off x="6948488" y="188913"/>
            <a:ext cx="1873250" cy="396875"/>
          </a:xfrm>
          <a:prstGeom prst="rect">
            <a:avLst/>
          </a:prstGeom>
          <a:noFill/>
          <a:ln w="9525">
            <a:noFill/>
            <a:miter lim="800000"/>
            <a:headEnd/>
            <a:tailEnd/>
          </a:ln>
        </p:spPr>
        <p:txBody>
          <a:bodyPr>
            <a:spAutoFit/>
          </a:bodyPr>
          <a:lstStyle/>
          <a:p>
            <a:pPr>
              <a:spcBef>
                <a:spcPct val="50000"/>
              </a:spcBef>
            </a:pPr>
            <a:r>
              <a:rPr lang="en-GB" sz="2000" dirty="0">
                <a:solidFill>
                  <a:schemeClr val="tx1"/>
                </a:solidFill>
              </a:rPr>
              <a:t>Addison Road</a:t>
            </a:r>
            <a:endParaRPr lang="en-US" sz="2000" dirty="0">
              <a:solidFill>
                <a:schemeClr val="tx1"/>
              </a:solidFill>
            </a:endParaRPr>
          </a:p>
        </p:txBody>
      </p:sp>
      <p:sp>
        <p:nvSpPr>
          <p:cNvPr id="65541" name="Text Box 7"/>
          <p:cNvSpPr txBox="1">
            <a:spLocks noChangeArrowheads="1"/>
          </p:cNvSpPr>
          <p:nvPr/>
        </p:nvSpPr>
        <p:spPr bwMode="auto">
          <a:xfrm>
            <a:off x="3419475" y="5949950"/>
            <a:ext cx="1512888" cy="396875"/>
          </a:xfrm>
          <a:prstGeom prst="rect">
            <a:avLst/>
          </a:prstGeom>
          <a:noFill/>
          <a:ln w="9525">
            <a:noFill/>
            <a:miter lim="800000"/>
            <a:headEnd/>
            <a:tailEnd/>
          </a:ln>
        </p:spPr>
        <p:txBody>
          <a:bodyPr>
            <a:spAutoFit/>
          </a:bodyPr>
          <a:lstStyle/>
          <a:p>
            <a:pPr>
              <a:spcBef>
                <a:spcPct val="50000"/>
              </a:spcBef>
            </a:pPr>
            <a:r>
              <a:rPr lang="en-GB" sz="2000" dirty="0">
                <a:solidFill>
                  <a:schemeClr val="tx1"/>
                </a:solidFill>
              </a:rPr>
              <a:t>Allotments</a:t>
            </a:r>
            <a:endParaRPr lang="en-US" sz="2000" dirty="0">
              <a:solidFill>
                <a:schemeClr val="tx1"/>
              </a:solidFill>
            </a:endParaRPr>
          </a:p>
        </p:txBody>
      </p:sp>
      <p:sp>
        <p:nvSpPr>
          <p:cNvPr id="65542" name="Line 8"/>
          <p:cNvSpPr>
            <a:spLocks noChangeShapeType="1"/>
          </p:cNvSpPr>
          <p:nvPr/>
        </p:nvSpPr>
        <p:spPr bwMode="auto">
          <a:xfrm>
            <a:off x="7667625" y="620713"/>
            <a:ext cx="360363" cy="1152525"/>
          </a:xfrm>
          <a:prstGeom prst="line">
            <a:avLst/>
          </a:prstGeom>
          <a:noFill/>
          <a:ln w="28575">
            <a:solidFill>
              <a:srgbClr val="FF0000"/>
            </a:solidFill>
            <a:round/>
            <a:headEnd/>
            <a:tailEnd type="triangle" w="med" len="med"/>
          </a:ln>
        </p:spPr>
        <p:txBody>
          <a:bodyPr/>
          <a:lstStyle/>
          <a:p>
            <a:endParaRPr lang="en-GB" dirty="0"/>
          </a:p>
        </p:txBody>
      </p:sp>
      <p:sp>
        <p:nvSpPr>
          <p:cNvPr id="65543" name="Line 9"/>
          <p:cNvSpPr>
            <a:spLocks noChangeShapeType="1"/>
          </p:cNvSpPr>
          <p:nvPr/>
        </p:nvSpPr>
        <p:spPr bwMode="auto">
          <a:xfrm flipH="1" flipV="1">
            <a:off x="3203575" y="5157788"/>
            <a:ext cx="936625" cy="792162"/>
          </a:xfrm>
          <a:prstGeom prst="line">
            <a:avLst/>
          </a:prstGeom>
          <a:noFill/>
          <a:ln w="28575">
            <a:solidFill>
              <a:srgbClr val="FF0000"/>
            </a:solidFill>
            <a:round/>
            <a:headEnd/>
            <a:tailEnd type="triangle" w="med" len="med"/>
          </a:ln>
        </p:spPr>
        <p:txBody>
          <a:bodyPr/>
          <a:lstStyle/>
          <a:p>
            <a:endParaRPr lang="en-GB" dirty="0"/>
          </a:p>
        </p:txBody>
      </p:sp>
      <p:sp>
        <p:nvSpPr>
          <p:cNvPr id="65544" name="Text Box 10"/>
          <p:cNvSpPr txBox="1">
            <a:spLocks noChangeArrowheads="1"/>
          </p:cNvSpPr>
          <p:nvPr/>
        </p:nvSpPr>
        <p:spPr bwMode="auto">
          <a:xfrm>
            <a:off x="6588125" y="5949950"/>
            <a:ext cx="1943100" cy="396875"/>
          </a:xfrm>
          <a:prstGeom prst="rect">
            <a:avLst/>
          </a:prstGeom>
          <a:noFill/>
          <a:ln w="9525">
            <a:noFill/>
            <a:miter lim="800000"/>
            <a:headEnd/>
            <a:tailEnd/>
          </a:ln>
        </p:spPr>
        <p:txBody>
          <a:bodyPr>
            <a:spAutoFit/>
          </a:bodyPr>
          <a:lstStyle/>
          <a:p>
            <a:pPr>
              <a:spcBef>
                <a:spcPct val="50000"/>
              </a:spcBef>
            </a:pPr>
            <a:r>
              <a:rPr lang="en-GB" sz="2000" dirty="0">
                <a:solidFill>
                  <a:schemeClr val="tx1"/>
                </a:solidFill>
              </a:rPr>
              <a:t>Linden</a:t>
            </a:r>
            <a:r>
              <a:rPr lang="en-GB" sz="2000" dirty="0">
                <a:solidFill>
                  <a:srgbClr val="FF0000"/>
                </a:solidFill>
              </a:rPr>
              <a:t> </a:t>
            </a:r>
            <a:r>
              <a:rPr lang="en-GB" sz="2000" dirty="0">
                <a:solidFill>
                  <a:schemeClr val="tx1"/>
                </a:solidFill>
              </a:rPr>
              <a:t>Avenue</a:t>
            </a:r>
            <a:endParaRPr lang="en-US" sz="2000" dirty="0">
              <a:solidFill>
                <a:schemeClr val="tx1"/>
              </a:solidFill>
            </a:endParaRPr>
          </a:p>
        </p:txBody>
      </p:sp>
      <p:sp>
        <p:nvSpPr>
          <p:cNvPr id="65545" name="Line 11"/>
          <p:cNvSpPr>
            <a:spLocks noChangeShapeType="1"/>
          </p:cNvSpPr>
          <p:nvPr/>
        </p:nvSpPr>
        <p:spPr bwMode="auto">
          <a:xfrm flipV="1">
            <a:off x="7524750" y="4724400"/>
            <a:ext cx="431800" cy="1225550"/>
          </a:xfrm>
          <a:prstGeom prst="line">
            <a:avLst/>
          </a:prstGeom>
          <a:noFill/>
          <a:ln w="28575">
            <a:solidFill>
              <a:srgbClr val="FF0000"/>
            </a:solidFill>
            <a:round/>
            <a:headEnd/>
            <a:tailEnd type="triangle" w="med" len="med"/>
          </a:ln>
        </p:spPr>
        <p:txBody>
          <a:bodyPr/>
          <a:lstStyle/>
          <a:p>
            <a:endParaRPr lang="en-GB" dirty="0"/>
          </a:p>
        </p:txBody>
      </p:sp>
      <p:sp>
        <p:nvSpPr>
          <p:cNvPr id="65546" name="Text Box 12"/>
          <p:cNvSpPr txBox="1">
            <a:spLocks noChangeArrowheads="1"/>
          </p:cNvSpPr>
          <p:nvPr/>
        </p:nvSpPr>
        <p:spPr bwMode="auto">
          <a:xfrm>
            <a:off x="4211638" y="188913"/>
            <a:ext cx="1728787" cy="396875"/>
          </a:xfrm>
          <a:prstGeom prst="rect">
            <a:avLst/>
          </a:prstGeom>
          <a:noFill/>
          <a:ln w="9525">
            <a:noFill/>
            <a:miter lim="800000"/>
            <a:headEnd/>
            <a:tailEnd/>
          </a:ln>
        </p:spPr>
        <p:txBody>
          <a:bodyPr>
            <a:spAutoFit/>
          </a:bodyPr>
          <a:lstStyle/>
          <a:p>
            <a:pPr>
              <a:spcBef>
                <a:spcPct val="50000"/>
              </a:spcBef>
            </a:pPr>
            <a:r>
              <a:rPr lang="en-GB" sz="2000" dirty="0">
                <a:solidFill>
                  <a:schemeClr val="tx1"/>
                </a:solidFill>
              </a:rPr>
              <a:t>Arthur Street</a:t>
            </a:r>
            <a:endParaRPr lang="en-US" sz="2000" dirty="0">
              <a:solidFill>
                <a:schemeClr val="tx1"/>
              </a:solidFill>
            </a:endParaRPr>
          </a:p>
        </p:txBody>
      </p:sp>
      <p:sp>
        <p:nvSpPr>
          <p:cNvPr id="65547" name="Line 13"/>
          <p:cNvSpPr>
            <a:spLocks noChangeShapeType="1"/>
          </p:cNvSpPr>
          <p:nvPr/>
        </p:nvSpPr>
        <p:spPr bwMode="auto">
          <a:xfrm flipH="1">
            <a:off x="4643438" y="549275"/>
            <a:ext cx="433387" cy="1008063"/>
          </a:xfrm>
          <a:prstGeom prst="line">
            <a:avLst/>
          </a:prstGeom>
          <a:noFill/>
          <a:ln w="28575">
            <a:solidFill>
              <a:srgbClr val="FF0000"/>
            </a:solidFill>
            <a:round/>
            <a:headEnd/>
            <a:tailEnd type="triangle" w="med" len="med"/>
          </a:ln>
        </p:spPr>
        <p:txBody>
          <a:bodyPr/>
          <a:lstStyle/>
          <a:p>
            <a:endParaRPr lang="en-GB" dirty="0"/>
          </a:p>
        </p:txBody>
      </p:sp>
      <p:sp>
        <p:nvSpPr>
          <p:cNvPr id="65548" name="Text Box 14"/>
          <p:cNvSpPr txBox="1">
            <a:spLocks noChangeArrowheads="1"/>
          </p:cNvSpPr>
          <p:nvPr/>
        </p:nvSpPr>
        <p:spPr bwMode="auto">
          <a:xfrm>
            <a:off x="1042988" y="188913"/>
            <a:ext cx="2376487" cy="396875"/>
          </a:xfrm>
          <a:prstGeom prst="rect">
            <a:avLst/>
          </a:prstGeom>
          <a:noFill/>
          <a:ln w="9525">
            <a:noFill/>
            <a:miter lim="800000"/>
            <a:headEnd/>
            <a:tailEnd/>
          </a:ln>
        </p:spPr>
        <p:txBody>
          <a:bodyPr>
            <a:spAutoFit/>
          </a:bodyPr>
          <a:lstStyle/>
          <a:p>
            <a:pPr>
              <a:spcBef>
                <a:spcPct val="50000"/>
              </a:spcBef>
            </a:pPr>
            <a:r>
              <a:rPr lang="en-GB" sz="2000" dirty="0">
                <a:solidFill>
                  <a:schemeClr val="tx1"/>
                </a:solidFill>
              </a:rPr>
              <a:t>Guisborough Road</a:t>
            </a:r>
            <a:endParaRPr lang="en-US" sz="2000" dirty="0">
              <a:solidFill>
                <a:schemeClr val="tx1"/>
              </a:solidFill>
            </a:endParaRPr>
          </a:p>
        </p:txBody>
      </p:sp>
      <p:sp>
        <p:nvSpPr>
          <p:cNvPr id="65549" name="Line 16"/>
          <p:cNvSpPr>
            <a:spLocks noChangeShapeType="1"/>
          </p:cNvSpPr>
          <p:nvPr/>
        </p:nvSpPr>
        <p:spPr bwMode="auto">
          <a:xfrm>
            <a:off x="1692275" y="1700213"/>
            <a:ext cx="0" cy="0"/>
          </a:xfrm>
          <a:prstGeom prst="line">
            <a:avLst/>
          </a:prstGeom>
          <a:noFill/>
          <a:ln w="9525">
            <a:solidFill>
              <a:schemeClr val="tx1"/>
            </a:solidFill>
            <a:round/>
            <a:headEnd/>
            <a:tailEnd type="triangle" w="med" len="med"/>
          </a:ln>
        </p:spPr>
        <p:txBody>
          <a:bodyPr/>
          <a:lstStyle/>
          <a:p>
            <a:endParaRPr lang="en-GB" dirty="0"/>
          </a:p>
        </p:txBody>
      </p:sp>
      <p:sp>
        <p:nvSpPr>
          <p:cNvPr id="65550" name="Line 19"/>
          <p:cNvSpPr>
            <a:spLocks noChangeShapeType="1"/>
          </p:cNvSpPr>
          <p:nvPr/>
        </p:nvSpPr>
        <p:spPr bwMode="auto">
          <a:xfrm flipH="1">
            <a:off x="1547813" y="620713"/>
            <a:ext cx="576262" cy="936625"/>
          </a:xfrm>
          <a:prstGeom prst="line">
            <a:avLst/>
          </a:prstGeom>
          <a:noFill/>
          <a:ln w="28575">
            <a:solidFill>
              <a:srgbClr val="FF0000"/>
            </a:solidFill>
            <a:round/>
            <a:headEnd/>
            <a:tailEnd type="triangle" w="med" len="med"/>
          </a:ln>
        </p:spPr>
        <p:txBody>
          <a:bodyPr/>
          <a:lstStyle/>
          <a:p>
            <a:endParaRPr lang="en-GB" dirty="0"/>
          </a:p>
        </p:txBody>
      </p:sp>
      <p:sp>
        <p:nvSpPr>
          <p:cNvPr id="65551" name="Text Box 20"/>
          <p:cNvSpPr txBox="1">
            <a:spLocks noChangeArrowheads="1"/>
          </p:cNvSpPr>
          <p:nvPr/>
        </p:nvSpPr>
        <p:spPr bwMode="auto">
          <a:xfrm>
            <a:off x="971550" y="5949950"/>
            <a:ext cx="2305050" cy="396875"/>
          </a:xfrm>
          <a:prstGeom prst="rect">
            <a:avLst/>
          </a:prstGeom>
          <a:noFill/>
          <a:ln w="9525">
            <a:noFill/>
            <a:miter lim="800000"/>
            <a:headEnd/>
            <a:tailEnd/>
          </a:ln>
        </p:spPr>
        <p:txBody>
          <a:bodyPr>
            <a:spAutoFit/>
          </a:bodyPr>
          <a:lstStyle/>
          <a:p>
            <a:pPr>
              <a:spcBef>
                <a:spcPct val="50000"/>
              </a:spcBef>
            </a:pPr>
            <a:r>
              <a:rPr lang="en-GB" sz="2000" dirty="0">
                <a:solidFill>
                  <a:schemeClr val="tx1"/>
                </a:solidFill>
              </a:rPr>
              <a:t>Langbaurgh Close</a:t>
            </a:r>
            <a:endParaRPr lang="en-US" sz="2000" dirty="0">
              <a:solidFill>
                <a:schemeClr val="tx1"/>
              </a:solidFill>
            </a:endParaRPr>
          </a:p>
        </p:txBody>
      </p:sp>
      <p:sp>
        <p:nvSpPr>
          <p:cNvPr id="65552" name="Line 21"/>
          <p:cNvSpPr>
            <a:spLocks noChangeShapeType="1"/>
          </p:cNvSpPr>
          <p:nvPr/>
        </p:nvSpPr>
        <p:spPr bwMode="auto">
          <a:xfrm flipV="1">
            <a:off x="2195513" y="3500438"/>
            <a:ext cx="504825" cy="2376487"/>
          </a:xfrm>
          <a:prstGeom prst="line">
            <a:avLst/>
          </a:prstGeom>
          <a:noFill/>
          <a:ln w="28575">
            <a:solidFill>
              <a:srgbClr val="FF0000"/>
            </a:solidFill>
            <a:round/>
            <a:headEnd/>
            <a:tailEnd type="triangle" w="med" len="med"/>
          </a:ln>
        </p:spPr>
        <p:txBody>
          <a:bodyPr/>
          <a:lstStyle/>
          <a:p>
            <a:endParaRPr lang="en-GB"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7" descr="aytoncamp with text"/>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763713" y="0"/>
            <a:ext cx="5565775" cy="6858000"/>
          </a:xfr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5"/>
          <p:cNvSpPr>
            <a:spLocks noGrp="1" noChangeArrowheads="1"/>
          </p:cNvSpPr>
          <p:nvPr>
            <p:ph type="title"/>
          </p:nvPr>
        </p:nvSpPr>
        <p:spPr/>
        <p:txBody>
          <a:bodyPr/>
          <a:lstStyle/>
          <a:p>
            <a:pPr eaLnBrk="1" hangingPunct="1"/>
            <a:r>
              <a:rPr lang="en-GB" sz="3200" b="1" dirty="0">
                <a:solidFill>
                  <a:srgbClr val="0033CC"/>
                </a:solidFill>
              </a:rPr>
              <a:t>Maurice Stockdale with camp huts in the background</a:t>
            </a:r>
            <a:endParaRPr lang="en-US" sz="3200" b="1" dirty="0">
              <a:solidFill>
                <a:srgbClr val="0033CC"/>
              </a:solidFill>
            </a:endParaRPr>
          </a:p>
        </p:txBody>
      </p:sp>
      <p:pic>
        <p:nvPicPr>
          <p:cNvPr id="67587" name="Picture 8" descr="CAMPSITE BUILDINGS"/>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987675" y="1484313"/>
            <a:ext cx="3792538" cy="5373687"/>
          </a:xfr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4"/>
          <p:cNvSpPr>
            <a:spLocks noGrp="1" noChangeArrowheads="1"/>
          </p:cNvSpPr>
          <p:nvPr>
            <p:ph type="title"/>
          </p:nvPr>
        </p:nvSpPr>
        <p:spPr/>
        <p:txBody>
          <a:bodyPr/>
          <a:lstStyle/>
          <a:p>
            <a:pPr eaLnBrk="1" hangingPunct="1"/>
            <a:r>
              <a:rPr lang="en-GB" sz="2800" b="1" dirty="0">
                <a:solidFill>
                  <a:srgbClr val="0033CC"/>
                </a:solidFill>
              </a:rPr>
              <a:t>Perforated Steel Plate (PSP) from Ayton Camp</a:t>
            </a:r>
            <a:endParaRPr lang="en-US" sz="2800" b="1" dirty="0">
              <a:solidFill>
                <a:srgbClr val="0033CC"/>
              </a:solidFill>
            </a:endParaRPr>
          </a:p>
        </p:txBody>
      </p:sp>
      <p:pic>
        <p:nvPicPr>
          <p:cNvPr id="68611" name="Picture 6" descr="Armtrak"/>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554163" y="1600200"/>
            <a:ext cx="6034087" cy="4525963"/>
          </a:xfr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GB" sz="3200" b="1" dirty="0">
                <a:solidFill>
                  <a:srgbClr val="0033CC"/>
                </a:solidFill>
              </a:rPr>
              <a:t>Air-raid Precautions</a:t>
            </a:r>
            <a:br>
              <a:rPr lang="en-GB" sz="3200" b="1" dirty="0">
                <a:solidFill>
                  <a:srgbClr val="0033CC"/>
                </a:solidFill>
              </a:rPr>
            </a:br>
            <a:r>
              <a:rPr lang="en-GB" sz="3200" b="1" dirty="0">
                <a:solidFill>
                  <a:srgbClr val="0033CC"/>
                </a:solidFill>
              </a:rPr>
              <a:t>Village air-raid shelters</a:t>
            </a:r>
            <a:endParaRPr lang="en-US" sz="3200" b="1" dirty="0">
              <a:solidFill>
                <a:srgbClr val="0033CC"/>
              </a:solidFill>
            </a:endParaRPr>
          </a:p>
        </p:txBody>
      </p:sp>
      <p:sp>
        <p:nvSpPr>
          <p:cNvPr id="69635" name="Rectangle 3"/>
          <p:cNvSpPr>
            <a:spLocks noGrp="1" noChangeArrowheads="1"/>
          </p:cNvSpPr>
          <p:nvPr>
            <p:ph type="body" idx="1"/>
          </p:nvPr>
        </p:nvSpPr>
        <p:spPr/>
        <p:txBody>
          <a:bodyPr/>
          <a:lstStyle/>
          <a:p>
            <a:pPr eaLnBrk="1" hangingPunct="1">
              <a:buFontTx/>
              <a:buNone/>
            </a:pPr>
            <a:r>
              <a:rPr lang="en-GB" dirty="0"/>
              <a:t>	Ayton had 36 public air-raid shelters.</a:t>
            </a:r>
          </a:p>
          <a:p>
            <a:pPr eaLnBrk="1" hangingPunct="1">
              <a:buFontTx/>
              <a:buNone/>
            </a:pPr>
            <a:endParaRPr lang="en-GB" dirty="0"/>
          </a:p>
          <a:p>
            <a:pPr eaLnBrk="1" hangingPunct="1">
              <a:buFontTx/>
              <a:buNone/>
            </a:pPr>
            <a:r>
              <a:rPr lang="en-GB" dirty="0"/>
              <a:t>34 Shelters Each Holding 48 people = 1632</a:t>
            </a:r>
          </a:p>
          <a:p>
            <a:pPr eaLnBrk="1" hangingPunct="1">
              <a:buFontTx/>
              <a:buNone/>
            </a:pPr>
            <a:r>
              <a:rPr lang="en-GB" dirty="0"/>
              <a:t>  2 Shelters Each Holding 24 people =     48</a:t>
            </a:r>
          </a:p>
          <a:p>
            <a:pPr eaLnBrk="1" hangingPunct="1">
              <a:buFontTx/>
              <a:buNone/>
            </a:pPr>
            <a:r>
              <a:rPr lang="en-GB" dirty="0"/>
              <a:t>                          Total Shelter Places = 1680</a:t>
            </a:r>
          </a:p>
          <a:p>
            <a:pPr eaLnBrk="1" hangingPunct="1">
              <a:buFontTx/>
              <a:buNone/>
            </a:pPr>
            <a:endParaRPr lang="en-GB" dirty="0"/>
          </a:p>
          <a:p>
            <a:pPr eaLnBrk="1" hangingPunct="1">
              <a:buFontTx/>
              <a:buNone/>
            </a:pPr>
            <a:r>
              <a:rPr lang="en-GB" dirty="0"/>
              <a:t>70% of Village Population provided for.</a:t>
            </a:r>
          </a:p>
          <a:p>
            <a:pPr eaLnBrk="1" hangingPunct="1">
              <a:buFontTx/>
              <a:buNone/>
            </a:pPr>
            <a:r>
              <a:rPr lang="en-GB" dirty="0"/>
              <a:t>(Council Minutes November 1940)</a:t>
            </a:r>
          </a:p>
          <a:p>
            <a:pPr eaLnBrk="1" hangingPunct="1">
              <a:buFontTx/>
              <a:buNone/>
            </a:pPr>
            <a:endParaRPr lang="en-GB" dirty="0"/>
          </a:p>
          <a:p>
            <a:pPr eaLnBrk="1" hangingPunct="1">
              <a:buFontTx/>
              <a:buNone/>
            </a:pPr>
            <a:endParaRPr lang="en-GB" dirty="0"/>
          </a:p>
          <a:p>
            <a:pPr eaLnBrk="1" hangingPunct="1">
              <a:buFontTx/>
              <a:buNone/>
            </a:pPr>
            <a:r>
              <a:rPr lang="en-GB" dirty="0"/>
              <a:t>                          </a:t>
            </a:r>
          </a:p>
          <a:p>
            <a:pPr eaLnBrk="1" hangingPunct="1">
              <a:buFontTx/>
              <a:buNone/>
            </a:pPr>
            <a:endParaRPr lang="en-GB" dirty="0"/>
          </a:p>
          <a:p>
            <a:pPr eaLnBrk="1" hangingPunct="1">
              <a:buFontTx/>
              <a:buNone/>
            </a:pPr>
            <a:r>
              <a:rPr lang="en-GB" dirty="0"/>
              <a:t>	</a:t>
            </a:r>
          </a:p>
          <a:p>
            <a:pPr eaLnBrk="1" hangingPunct="1">
              <a:buFontTx/>
              <a:buNone/>
            </a:pPr>
            <a:endParaRPr lang="en-U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3600" dirty="0">
                <a:solidFill>
                  <a:schemeClr val="accent6"/>
                </a:solidFill>
              </a:rPr>
              <a:t>Council List of Air Raid Shelters</a:t>
            </a:r>
            <a:br>
              <a:rPr lang="en-GB" sz="3600" dirty="0">
                <a:solidFill>
                  <a:schemeClr val="accent6"/>
                </a:solidFill>
              </a:rPr>
            </a:br>
            <a:endParaRPr lang="en-GB" sz="3600" dirty="0">
              <a:solidFill>
                <a:schemeClr val="accent6"/>
              </a:solidFill>
            </a:endParaRPr>
          </a:p>
        </p:txBody>
      </p:sp>
      <p:sp>
        <p:nvSpPr>
          <p:cNvPr id="5" name="Content Placeholder 4"/>
          <p:cNvSpPr>
            <a:spLocks noGrp="1"/>
          </p:cNvSpPr>
          <p:nvPr>
            <p:ph sz="half" idx="1"/>
          </p:nvPr>
        </p:nvSpPr>
        <p:spPr>
          <a:xfrm>
            <a:off x="179512" y="1124744"/>
            <a:ext cx="4316288" cy="5544616"/>
          </a:xfrm>
        </p:spPr>
        <p:txBody>
          <a:bodyPr/>
          <a:lstStyle/>
          <a:p>
            <a:r>
              <a:rPr lang="en-GB" sz="1400" b="1" dirty="0"/>
              <a:t>1)  Mill Terrace :Field NE of Tee</a:t>
            </a:r>
          </a:p>
          <a:p>
            <a:r>
              <a:rPr lang="en-GB" sz="1400" b="1" dirty="0"/>
              <a:t>2) Green :In front of Overbrook</a:t>
            </a:r>
          </a:p>
          <a:p>
            <a:r>
              <a:rPr lang="en-GB" sz="1400" b="1" dirty="0"/>
              <a:t>3) Sunnyfield :SE of Bridge</a:t>
            </a:r>
          </a:p>
          <a:p>
            <a:r>
              <a:rPr lang="en-GB" sz="1400" b="1" dirty="0"/>
              <a:t>4) Bridge Street :Bridge Square</a:t>
            </a:r>
          </a:p>
          <a:p>
            <a:r>
              <a:rPr lang="en-GB" sz="1400" b="1" dirty="0"/>
              <a:t>5) Levenside:In yard at back of Cottages</a:t>
            </a:r>
          </a:p>
          <a:p>
            <a:r>
              <a:rPr lang="en-GB" sz="1400" b="1" dirty="0"/>
              <a:t>6) Church Street: Garden in front of     Marwood Hall.</a:t>
            </a:r>
          </a:p>
          <a:p>
            <a:r>
              <a:rPr lang="en-GB" sz="1400" b="1" dirty="0"/>
              <a:t>7) Land in front of Congregational Chapel</a:t>
            </a:r>
          </a:p>
          <a:p>
            <a:r>
              <a:rPr lang="en-GB" sz="1400" b="1" dirty="0"/>
              <a:t>8) Land in front of Congregational Chapel</a:t>
            </a:r>
          </a:p>
          <a:p>
            <a:r>
              <a:rPr lang="en-GB" sz="1400" b="1" dirty="0"/>
              <a:t>9) Waterfall Terrace Clearance Area</a:t>
            </a:r>
          </a:p>
          <a:p>
            <a:r>
              <a:rPr lang="en-GB" sz="1400" b="1" dirty="0"/>
              <a:t>10) High Green West Side</a:t>
            </a:r>
          </a:p>
          <a:p>
            <a:r>
              <a:rPr lang="en-GB" sz="1400" b="1" dirty="0"/>
              <a:t>11) Mill Cottage &amp; Park Square Back Royal Oak</a:t>
            </a:r>
          </a:p>
          <a:p>
            <a:r>
              <a:rPr lang="en-GB" sz="1400" b="1" dirty="0"/>
              <a:t>12) School Gardens</a:t>
            </a:r>
          </a:p>
          <a:p>
            <a:r>
              <a:rPr lang="en-GB" sz="1400" b="1" dirty="0"/>
              <a:t>13) Romany Road :Land at corner</a:t>
            </a:r>
          </a:p>
          <a:p>
            <a:r>
              <a:rPr lang="en-GB" sz="1400" b="1" dirty="0"/>
              <a:t>14) Mount Pleasant :Opposite Fir Tree Cottages</a:t>
            </a:r>
          </a:p>
          <a:p>
            <a:r>
              <a:rPr lang="en-GB" sz="1400" b="1" dirty="0"/>
              <a:t>15) Cliffe Terrace:Field,Tile Sheds Farm</a:t>
            </a:r>
          </a:p>
          <a:p>
            <a:r>
              <a:rPr lang="en-GB" sz="1400" b="1" dirty="0"/>
              <a:t>16) Eatons Row :Back of Cottages</a:t>
            </a:r>
          </a:p>
          <a:p>
            <a:r>
              <a:rPr lang="en-GB" sz="1400" b="1" dirty="0"/>
              <a:t>17) Back of East View Terrace</a:t>
            </a:r>
          </a:p>
          <a:p>
            <a:r>
              <a:rPr lang="en-GB" sz="1400" b="1" dirty="0"/>
              <a:t>18) Gribdale Terrace :Mount at other side of Terrace</a:t>
            </a:r>
          </a:p>
          <a:p>
            <a:endParaRPr lang="en-GB" sz="1400" dirty="0"/>
          </a:p>
          <a:p>
            <a:endParaRPr lang="en-GB" sz="1400" dirty="0"/>
          </a:p>
        </p:txBody>
      </p:sp>
      <p:sp>
        <p:nvSpPr>
          <p:cNvPr id="6" name="Content Placeholder 5"/>
          <p:cNvSpPr>
            <a:spLocks noGrp="1"/>
          </p:cNvSpPr>
          <p:nvPr>
            <p:ph sz="half" idx="2"/>
          </p:nvPr>
        </p:nvSpPr>
        <p:spPr>
          <a:xfrm>
            <a:off x="4648200" y="1124744"/>
            <a:ext cx="4038600" cy="5616624"/>
          </a:xfrm>
        </p:spPr>
        <p:txBody>
          <a:bodyPr/>
          <a:lstStyle/>
          <a:p>
            <a:pPr marL="0" indent="0">
              <a:buNone/>
            </a:pPr>
            <a:r>
              <a:rPr lang="en-GB" sz="1400" b="1" dirty="0"/>
              <a:t>19) California:In land near Moody’s Warehouse</a:t>
            </a:r>
          </a:p>
          <a:p>
            <a:pPr marL="0" indent="0">
              <a:buNone/>
            </a:pPr>
            <a:r>
              <a:rPr lang="en-GB" sz="1400" b="1" dirty="0"/>
              <a:t>20) Bradley’s Row :Front Street</a:t>
            </a:r>
          </a:p>
          <a:p>
            <a:pPr marL="0" indent="0">
              <a:buNone/>
            </a:pPr>
            <a:r>
              <a:rPr lang="en-GB" sz="1400" b="1" dirty="0"/>
              <a:t>21) Bradley’s Row :Front Street</a:t>
            </a:r>
          </a:p>
          <a:p>
            <a:pPr marL="0" indent="0">
              <a:buNone/>
            </a:pPr>
            <a:r>
              <a:rPr lang="en-GB" sz="1400" b="1" dirty="0"/>
              <a:t>22) Langbaraugh Corner</a:t>
            </a:r>
          </a:p>
          <a:p>
            <a:pPr marL="0" indent="0">
              <a:buNone/>
            </a:pPr>
            <a:r>
              <a:rPr lang="en-GB" sz="1400" b="1" dirty="0"/>
              <a:t>23) Langbaraugh Corner</a:t>
            </a:r>
          </a:p>
          <a:p>
            <a:pPr marL="0" indent="0">
              <a:buNone/>
            </a:pPr>
            <a:r>
              <a:rPr lang="en-GB" sz="1400" b="1" dirty="0"/>
              <a:t>24) Arthur Street : Yard at back</a:t>
            </a:r>
          </a:p>
          <a:p>
            <a:pPr marL="0" indent="0">
              <a:buNone/>
            </a:pPr>
            <a:r>
              <a:rPr lang="en-GB" sz="1400" b="1" dirty="0"/>
              <a:t>25) John  Street :Moody’s Field</a:t>
            </a:r>
          </a:p>
          <a:p>
            <a:pPr marL="0" indent="0">
              <a:buNone/>
            </a:pPr>
            <a:r>
              <a:rPr lang="en-GB" sz="1400" b="1" dirty="0"/>
              <a:t>26) John Street :Clearance Area</a:t>
            </a:r>
          </a:p>
          <a:p>
            <a:pPr marL="0" indent="0">
              <a:buNone/>
            </a:pPr>
            <a:r>
              <a:rPr lang="en-GB" sz="1400" b="1" dirty="0"/>
              <a:t>27) Pearson Ville: Land at rear of The Gables</a:t>
            </a:r>
          </a:p>
          <a:p>
            <a:pPr marL="0" indent="0">
              <a:buNone/>
            </a:pPr>
            <a:r>
              <a:rPr lang="en-GB" sz="1400" b="1" dirty="0"/>
              <a:t>28) Cleveland Street :Land at the end of street</a:t>
            </a:r>
          </a:p>
          <a:p>
            <a:pPr marL="0" indent="0">
              <a:buNone/>
            </a:pPr>
            <a:r>
              <a:rPr lang="en-GB" sz="1400" b="1" dirty="0"/>
              <a:t>29) Monkabeque :Land at end of street</a:t>
            </a:r>
          </a:p>
          <a:p>
            <a:pPr marL="0" indent="0">
              <a:buNone/>
            </a:pPr>
            <a:r>
              <a:rPr lang="en-GB" sz="1400" b="1" dirty="0"/>
              <a:t>30) Deuchore Terrace : Rear</a:t>
            </a:r>
          </a:p>
          <a:p>
            <a:pPr marL="0" indent="0">
              <a:buNone/>
            </a:pPr>
            <a:r>
              <a:rPr lang="en-GB" sz="1400" b="1" dirty="0"/>
              <a:t>31) Addison Road :West of Council houses</a:t>
            </a:r>
          </a:p>
          <a:p>
            <a:pPr marL="0" indent="0">
              <a:buNone/>
            </a:pPr>
            <a:r>
              <a:rPr lang="en-GB" sz="1400" b="1" dirty="0"/>
              <a:t>32) Addison Road :Addison Road</a:t>
            </a:r>
          </a:p>
          <a:p>
            <a:pPr marL="0" indent="0">
              <a:buNone/>
            </a:pPr>
            <a:r>
              <a:rPr lang="en-GB" sz="1400" b="1" dirty="0"/>
              <a:t>33) Linden Road</a:t>
            </a:r>
          </a:p>
          <a:p>
            <a:pPr marL="0" indent="0">
              <a:buNone/>
            </a:pPr>
            <a:r>
              <a:rPr lang="en-GB" sz="1400" b="1" dirty="0"/>
              <a:t>34) Linden Terrace</a:t>
            </a:r>
          </a:p>
          <a:p>
            <a:pPr marL="0" indent="0">
              <a:buNone/>
            </a:pPr>
            <a:r>
              <a:rPr lang="en-GB" sz="1400" b="1" dirty="0">
                <a:solidFill>
                  <a:srgbClr val="FF0000"/>
                </a:solidFill>
              </a:rPr>
              <a:t>35) Church Street :Rear</a:t>
            </a:r>
          </a:p>
          <a:p>
            <a:pPr marL="0" indent="0">
              <a:buNone/>
            </a:pPr>
            <a:r>
              <a:rPr lang="en-GB" sz="1400" b="1" dirty="0"/>
              <a:t>Note:Site 16 at rear of Eaton’s Row unsatisfactory due to flooding.</a:t>
            </a:r>
          </a:p>
          <a:p>
            <a:pPr marL="0" indent="0">
              <a:buNone/>
            </a:pPr>
            <a:endParaRPr lang="en-GB" sz="1400" dirty="0"/>
          </a:p>
        </p:txBody>
      </p:sp>
    </p:spTree>
    <p:extLst>
      <p:ext uri="{BB962C8B-B14F-4D97-AF65-F5344CB8AC3E}">
        <p14:creationId xmlns:p14="http://schemas.microsoft.com/office/powerpoint/2010/main" val="15287816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5"/>
          <p:cNvSpPr>
            <a:spLocks noGrp="1" noChangeArrowheads="1"/>
          </p:cNvSpPr>
          <p:nvPr>
            <p:ph type="title"/>
          </p:nvPr>
        </p:nvSpPr>
        <p:spPr>
          <a:xfrm>
            <a:off x="457200" y="274638"/>
            <a:ext cx="8229600" cy="796925"/>
          </a:xfrm>
        </p:spPr>
        <p:txBody>
          <a:bodyPr/>
          <a:lstStyle/>
          <a:p>
            <a:pPr eaLnBrk="1" hangingPunct="1"/>
            <a:r>
              <a:rPr lang="en-GB" sz="3200" b="1" dirty="0">
                <a:solidFill>
                  <a:srgbClr val="0033CC"/>
                </a:solidFill>
              </a:rPr>
              <a:t>                                                                             Plans for Shelters</a:t>
            </a:r>
            <a:br>
              <a:rPr lang="en-GB" sz="3200" b="1" dirty="0">
                <a:solidFill>
                  <a:srgbClr val="0033CC"/>
                </a:solidFill>
              </a:rPr>
            </a:br>
            <a:br>
              <a:rPr lang="en-GB" sz="3200" b="1" dirty="0">
                <a:solidFill>
                  <a:srgbClr val="0033CC"/>
                </a:solidFill>
              </a:rPr>
            </a:br>
            <a:br>
              <a:rPr lang="en-GB" sz="3200" b="1" dirty="0">
                <a:solidFill>
                  <a:srgbClr val="0033CC"/>
                </a:solidFill>
              </a:rPr>
            </a:br>
            <a:endParaRPr lang="en-US" sz="3200" b="1" dirty="0">
              <a:solidFill>
                <a:srgbClr val="0033CC"/>
              </a:solidFill>
            </a:endParaRPr>
          </a:p>
        </p:txBody>
      </p:sp>
      <p:pic>
        <p:nvPicPr>
          <p:cNvPr id="70659" name="Content Placeholder 4" descr="P1000458.JPG"/>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250825" y="765175"/>
            <a:ext cx="8545513" cy="586740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ADE5EF6-431E-459A-BF83-53D0A7ED2CA6}"/>
              </a:ext>
            </a:extLst>
          </p:cNvPr>
          <p:cNvPicPr>
            <a:picLocks noGrp="1"/>
          </p:cNvPicPr>
          <p:nvPr>
            <p:ph type="pic" idx="4294967295"/>
          </p:nvPr>
        </p:nvPicPr>
        <p:blipFill rotWithShape="1">
          <a:blip r:embed="rId2" cstate="email">
            <a:extLst>
              <a:ext uri="{28A0092B-C50C-407E-A947-70E740481C1C}">
                <a14:useLocalDpi xmlns:a14="http://schemas.microsoft.com/office/drawing/2010/main"/>
              </a:ext>
            </a:extLst>
          </a:blip>
          <a:srcRect/>
          <a:stretch/>
        </p:blipFill>
        <p:spPr bwMode="auto">
          <a:xfrm>
            <a:off x="74349" y="1079812"/>
            <a:ext cx="9029700" cy="4371975"/>
          </a:xfrm>
          <a:prstGeom prst="rect">
            <a:avLst/>
          </a:prstGeom>
          <a:noFill/>
          <a:extLst>
            <a:ext uri="{53640926-AAD7-44D8-BBD7-CCE9431645EC}">
              <a14:shadowObscured xmlns:a14="http://schemas.microsoft.com/office/drawing/2010/main"/>
            </a:ext>
          </a:extLst>
        </p:spPr>
      </p:pic>
      <p:sp>
        <p:nvSpPr>
          <p:cNvPr id="3" name="Rectangle 2">
            <a:extLst>
              <a:ext uri="{FF2B5EF4-FFF2-40B4-BE49-F238E27FC236}">
                <a16:creationId xmlns:a16="http://schemas.microsoft.com/office/drawing/2014/main" id="{62F7D592-AA5A-4E54-A002-60AD7291BCEE}"/>
              </a:ext>
            </a:extLst>
          </p:cNvPr>
          <p:cNvSpPr/>
          <p:nvPr/>
        </p:nvSpPr>
        <p:spPr>
          <a:xfrm>
            <a:off x="1904740" y="5564981"/>
            <a:ext cx="5448821" cy="300082"/>
          </a:xfrm>
          <a:prstGeom prst="rect">
            <a:avLst/>
          </a:prstGeom>
        </p:spPr>
        <p:txBody>
          <a:bodyPr wrap="square">
            <a:spAutoFit/>
          </a:bodyPr>
          <a:lstStyle/>
          <a:p>
            <a:pPr defTabSz="685800" fontAlgn="auto">
              <a:spcBef>
                <a:spcPts val="0"/>
              </a:spcBef>
              <a:spcAft>
                <a:spcPts val="0"/>
              </a:spcAft>
            </a:pPr>
            <a:r>
              <a:rPr lang="en-GB" sz="1350" dirty="0" err="1">
                <a:solidFill>
                  <a:prstClr val="black"/>
                </a:solidFill>
                <a:latin typeface="Arial" panose="020B0604020202020204" pitchFamily="34" charset="0"/>
                <a:cs typeface="Arial" panose="020B0604020202020204" pitchFamily="34" charset="0"/>
              </a:rPr>
              <a:t>Napsy</a:t>
            </a:r>
            <a:r>
              <a:rPr lang="en-GB" sz="1350" dirty="0">
                <a:solidFill>
                  <a:prstClr val="black"/>
                </a:solidFill>
                <a:latin typeface="Arial" panose="020B0604020202020204" pitchFamily="34" charset="0"/>
                <a:cs typeface="Arial" panose="020B0604020202020204" pitchFamily="34" charset="0"/>
              </a:rPr>
              <a:t> is on the back row, 5 from the left. Photo taken in Wales 1941.</a:t>
            </a:r>
          </a:p>
        </p:txBody>
      </p:sp>
    </p:spTree>
    <p:extLst>
      <p:ext uri="{BB962C8B-B14F-4D97-AF65-F5344CB8AC3E}">
        <p14:creationId xmlns:p14="http://schemas.microsoft.com/office/powerpoint/2010/main" val="370581335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GB" b="1" dirty="0">
                <a:solidFill>
                  <a:srgbClr val="0033CC"/>
                </a:solidFill>
              </a:rPr>
              <a:t>Great Ayton Shelters</a:t>
            </a:r>
          </a:p>
        </p:txBody>
      </p:sp>
      <p:pic>
        <p:nvPicPr>
          <p:cNvPr id="71683" name="Content Placeholder 3" descr="P1000454.JPG"/>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868488" y="1600200"/>
            <a:ext cx="5407025" cy="4525963"/>
          </a:xfr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GB" b="1" dirty="0">
                <a:solidFill>
                  <a:srgbClr val="0033CC"/>
                </a:solidFill>
              </a:rPr>
              <a:t>Great Ayton Shelters</a:t>
            </a:r>
          </a:p>
        </p:txBody>
      </p:sp>
      <p:pic>
        <p:nvPicPr>
          <p:cNvPr id="72707" name="Content Placeholder 5" descr="P1000456.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806575" y="1600200"/>
            <a:ext cx="5530850" cy="4525963"/>
          </a:xfr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6"/>
                </a:solidFill>
              </a:rPr>
              <a:t>Location of Surviving Shelter</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56390" y="1484784"/>
            <a:ext cx="7631220" cy="4641379"/>
          </a:xfrm>
        </p:spPr>
      </p:pic>
      <p:cxnSp>
        <p:nvCxnSpPr>
          <p:cNvPr id="8" name="Straight Arrow Connector 7"/>
          <p:cNvCxnSpPr/>
          <p:nvPr/>
        </p:nvCxnSpPr>
        <p:spPr bwMode="auto">
          <a:xfrm flipH="1" flipV="1">
            <a:off x="5148064" y="3933056"/>
            <a:ext cx="576064" cy="432048"/>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42669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5"/>
          <p:cNvSpPr>
            <a:spLocks noGrp="1" noChangeArrowheads="1"/>
          </p:cNvSpPr>
          <p:nvPr>
            <p:ph type="title"/>
          </p:nvPr>
        </p:nvSpPr>
        <p:spPr>
          <a:xfrm>
            <a:off x="457200" y="274638"/>
            <a:ext cx="8229600" cy="796925"/>
          </a:xfrm>
        </p:spPr>
        <p:txBody>
          <a:bodyPr/>
          <a:lstStyle/>
          <a:p>
            <a:pPr eaLnBrk="1" hangingPunct="1"/>
            <a:r>
              <a:rPr lang="en-GB" sz="3200" b="1" dirty="0">
                <a:solidFill>
                  <a:srgbClr val="0033CC"/>
                </a:solidFill>
              </a:rPr>
              <a:t>                                                                             Only Surviving Surface Air Raid Shelter</a:t>
            </a:r>
            <a:br>
              <a:rPr lang="en-GB" sz="3200" b="1" dirty="0">
                <a:solidFill>
                  <a:srgbClr val="0033CC"/>
                </a:solidFill>
              </a:rPr>
            </a:br>
            <a:br>
              <a:rPr lang="en-GB" sz="3200" b="1" dirty="0">
                <a:solidFill>
                  <a:srgbClr val="0033CC"/>
                </a:solidFill>
              </a:rPr>
            </a:br>
            <a:endParaRPr lang="en-US" sz="3200" b="1" dirty="0">
              <a:solidFill>
                <a:srgbClr val="0033CC"/>
              </a:solidFill>
            </a:endParaRPr>
          </a:p>
        </p:txBody>
      </p:sp>
      <p:pic>
        <p:nvPicPr>
          <p:cNvPr id="74755" name="Content Placeholder 4" descr="P1000312.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754063" y="857250"/>
            <a:ext cx="7389812" cy="5268913"/>
          </a:xfr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5"/>
          <p:cNvSpPr>
            <a:spLocks noGrp="1" noChangeArrowheads="1"/>
          </p:cNvSpPr>
          <p:nvPr>
            <p:ph type="title"/>
          </p:nvPr>
        </p:nvSpPr>
        <p:spPr>
          <a:xfrm>
            <a:off x="457200" y="274638"/>
            <a:ext cx="8229600" cy="796925"/>
          </a:xfrm>
        </p:spPr>
        <p:txBody>
          <a:bodyPr/>
          <a:lstStyle/>
          <a:p>
            <a:pPr eaLnBrk="1" hangingPunct="1"/>
            <a:r>
              <a:rPr lang="en-GB" sz="3200" b="1" dirty="0">
                <a:solidFill>
                  <a:srgbClr val="0033CC"/>
                </a:solidFill>
              </a:rPr>
              <a:t>                                                                     Positions of Access Doors</a:t>
            </a:r>
            <a:br>
              <a:rPr lang="en-GB" sz="3200" b="1" dirty="0">
                <a:solidFill>
                  <a:srgbClr val="0033CC"/>
                </a:solidFill>
              </a:rPr>
            </a:br>
            <a:br>
              <a:rPr lang="en-GB" sz="3200" b="1" dirty="0">
                <a:solidFill>
                  <a:srgbClr val="0033CC"/>
                </a:solidFill>
              </a:rPr>
            </a:br>
            <a:br>
              <a:rPr lang="en-GB" sz="3200" b="1" dirty="0">
                <a:solidFill>
                  <a:srgbClr val="0033CC"/>
                </a:solidFill>
              </a:rPr>
            </a:br>
            <a:endParaRPr lang="en-US" sz="3200" b="1" dirty="0">
              <a:solidFill>
                <a:srgbClr val="0033CC"/>
              </a:solidFill>
            </a:endParaRPr>
          </a:p>
        </p:txBody>
      </p:sp>
      <p:pic>
        <p:nvPicPr>
          <p:cNvPr id="73731" name="Content Placeholder 4" descr="P1000309.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554163" y="1600200"/>
            <a:ext cx="6035675" cy="4525963"/>
          </a:xfr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5"/>
          <p:cNvSpPr>
            <a:spLocks noGrp="1" noChangeArrowheads="1"/>
          </p:cNvSpPr>
          <p:nvPr>
            <p:ph type="title"/>
          </p:nvPr>
        </p:nvSpPr>
        <p:spPr/>
        <p:txBody>
          <a:bodyPr/>
          <a:lstStyle/>
          <a:p>
            <a:pPr eaLnBrk="1" hangingPunct="1"/>
            <a:r>
              <a:rPr lang="en-GB" sz="3200" b="1" dirty="0">
                <a:solidFill>
                  <a:srgbClr val="0033CC"/>
                </a:solidFill>
              </a:rPr>
              <a:t>The Grange Great Ayton</a:t>
            </a:r>
            <a:br>
              <a:rPr lang="en-GB" sz="3200" b="1" dirty="0">
                <a:solidFill>
                  <a:srgbClr val="0033CC"/>
                </a:solidFill>
              </a:rPr>
            </a:br>
            <a:br>
              <a:rPr lang="en-GB" sz="3200" b="1" dirty="0">
                <a:solidFill>
                  <a:srgbClr val="0033CC"/>
                </a:solidFill>
              </a:rPr>
            </a:br>
            <a:endParaRPr lang="en-US" sz="3200" b="1" dirty="0">
              <a:solidFill>
                <a:srgbClr val="0033CC"/>
              </a:solidFill>
            </a:endParaRPr>
          </a:p>
        </p:txBody>
      </p:sp>
      <p:pic>
        <p:nvPicPr>
          <p:cNvPr id="75779" name="Content Placeholder 4" descr="The Grange.bmp"/>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755650" y="1412875"/>
            <a:ext cx="7740650" cy="4886325"/>
          </a:xfr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5"/>
          <p:cNvSpPr>
            <a:spLocks noGrp="1" noChangeArrowheads="1"/>
          </p:cNvSpPr>
          <p:nvPr>
            <p:ph type="title"/>
          </p:nvPr>
        </p:nvSpPr>
        <p:spPr/>
        <p:txBody>
          <a:bodyPr/>
          <a:lstStyle/>
          <a:p>
            <a:pPr eaLnBrk="1" hangingPunct="1"/>
            <a:r>
              <a:rPr lang="en-GB" sz="3200" b="1" dirty="0">
                <a:solidFill>
                  <a:srgbClr val="0033CC"/>
                </a:solidFill>
              </a:rPr>
              <a:t>Air-raid shelter entrance at Ayton Grange</a:t>
            </a:r>
            <a:br>
              <a:rPr lang="en-GB" sz="3200" b="1" dirty="0">
                <a:solidFill>
                  <a:srgbClr val="0033CC"/>
                </a:solidFill>
              </a:rPr>
            </a:br>
            <a:endParaRPr lang="en-US" sz="3200" b="1" dirty="0">
              <a:solidFill>
                <a:srgbClr val="0033CC"/>
              </a:solidFill>
            </a:endParaRPr>
          </a:p>
        </p:txBody>
      </p:sp>
      <p:pic>
        <p:nvPicPr>
          <p:cNvPr id="76803" name="Picture 4" descr="The Grange Shelter1"/>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539750" y="1236663"/>
            <a:ext cx="8064500" cy="5251450"/>
          </a:xfrm>
          <a:noFill/>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5"/>
          <p:cNvSpPr>
            <a:spLocks noGrp="1" noChangeArrowheads="1"/>
          </p:cNvSpPr>
          <p:nvPr>
            <p:ph type="title"/>
          </p:nvPr>
        </p:nvSpPr>
        <p:spPr/>
        <p:txBody>
          <a:bodyPr/>
          <a:lstStyle/>
          <a:p>
            <a:pPr eaLnBrk="1" hangingPunct="1"/>
            <a:r>
              <a:rPr lang="en-GB" sz="3200" b="1" dirty="0">
                <a:solidFill>
                  <a:srgbClr val="0033CC"/>
                </a:solidFill>
              </a:rPr>
              <a:t>Inside the Grange air-raid shelter</a:t>
            </a:r>
            <a:br>
              <a:rPr lang="en-GB" sz="3200" b="1" dirty="0">
                <a:solidFill>
                  <a:srgbClr val="0033CC"/>
                </a:solidFill>
              </a:rPr>
            </a:br>
            <a:endParaRPr lang="en-US" sz="3200" b="1" dirty="0">
              <a:solidFill>
                <a:srgbClr val="0033CC"/>
              </a:solidFill>
            </a:endParaRPr>
          </a:p>
        </p:txBody>
      </p:sp>
      <p:pic>
        <p:nvPicPr>
          <p:cNvPr id="77827" name="Picture 4" descr="The Grange Shelter 4"/>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50825" y="1195388"/>
            <a:ext cx="8424863" cy="5473700"/>
          </a:xfrm>
          <a:noFill/>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p:cNvSpPr>
            <a:spLocks noGrp="1" noChangeArrowheads="1"/>
          </p:cNvSpPr>
          <p:nvPr>
            <p:ph type="title"/>
          </p:nvPr>
        </p:nvSpPr>
        <p:spPr>
          <a:xfrm>
            <a:off x="457200" y="274638"/>
            <a:ext cx="8229600" cy="1325562"/>
          </a:xfrm>
        </p:spPr>
        <p:txBody>
          <a:bodyPr/>
          <a:lstStyle/>
          <a:p>
            <a:pPr eaLnBrk="1" hangingPunct="1"/>
            <a:r>
              <a:rPr lang="en-GB" sz="3200" b="1" dirty="0">
                <a:solidFill>
                  <a:srgbClr val="0033CC"/>
                </a:solidFill>
              </a:rPr>
              <a:t>War Weapons Week May4th 1941 </a:t>
            </a:r>
            <a:br>
              <a:rPr lang="en-GB" sz="3200" b="1" dirty="0">
                <a:solidFill>
                  <a:srgbClr val="0033CC"/>
                </a:solidFill>
              </a:rPr>
            </a:br>
            <a:endParaRPr lang="en-US" sz="3200" b="1" dirty="0">
              <a:solidFill>
                <a:srgbClr val="0033CC"/>
              </a:solidFill>
            </a:endParaRPr>
          </a:p>
        </p:txBody>
      </p:sp>
      <p:pic>
        <p:nvPicPr>
          <p:cNvPr id="4" name="Content Placeholder 3">
            <a:extLst>
              <a:ext uri="{FF2B5EF4-FFF2-40B4-BE49-F238E27FC236}">
                <a16:creationId xmlns:a16="http://schemas.microsoft.com/office/drawing/2014/main" id="{196111A7-849A-4047-A0DC-8A27D4B552EC}"/>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55576" y="1635957"/>
            <a:ext cx="7885687" cy="4983162"/>
          </a:xfr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p:cNvSpPr>
            <a:spLocks noGrp="1" noChangeArrowheads="1"/>
          </p:cNvSpPr>
          <p:nvPr>
            <p:ph type="title"/>
          </p:nvPr>
        </p:nvSpPr>
        <p:spPr>
          <a:xfrm>
            <a:off x="457200" y="274638"/>
            <a:ext cx="8229600" cy="777875"/>
          </a:xfrm>
        </p:spPr>
        <p:txBody>
          <a:bodyPr/>
          <a:lstStyle/>
          <a:p>
            <a:pPr eaLnBrk="1" hangingPunct="1"/>
            <a:r>
              <a:rPr lang="en-GB" sz="3200" b="1" dirty="0">
                <a:solidFill>
                  <a:srgbClr val="0033CC"/>
                </a:solidFill>
              </a:rPr>
              <a:t>Great Ayton VJ Day Parade</a:t>
            </a:r>
            <a:br>
              <a:rPr lang="en-GB" sz="3200" b="1" dirty="0">
                <a:solidFill>
                  <a:srgbClr val="0033CC"/>
                </a:solidFill>
              </a:rPr>
            </a:br>
            <a:endParaRPr lang="en-US" sz="3200" b="1" dirty="0">
              <a:solidFill>
                <a:srgbClr val="0033CC"/>
              </a:solidFill>
            </a:endParaRPr>
          </a:p>
        </p:txBody>
      </p:sp>
      <p:pic>
        <p:nvPicPr>
          <p:cNvPr id="84995" name="Picture 6" descr="VJ Day Parade1"/>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2339975" y="908050"/>
            <a:ext cx="4137025" cy="5949950"/>
          </a:xfrm>
          <a:noFill/>
        </p:spPr>
      </p:pic>
    </p:spTree>
    <p:extLst>
      <p:ext uri="{BB962C8B-B14F-4D97-AF65-F5344CB8AC3E}">
        <p14:creationId xmlns:p14="http://schemas.microsoft.com/office/powerpoint/2010/main" val="1024958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0158E7-9B39-4E95-99F4-3C55A49A8C2C}"/>
              </a:ext>
            </a:extLst>
          </p:cNvPr>
          <p:cNvSpPr/>
          <p:nvPr/>
        </p:nvSpPr>
        <p:spPr>
          <a:xfrm>
            <a:off x="607011" y="2178472"/>
            <a:ext cx="7929979" cy="2048318"/>
          </a:xfrm>
          <a:prstGeom prst="rect">
            <a:avLst/>
          </a:prstGeom>
        </p:spPr>
        <p:txBody>
          <a:bodyPr wrap="square">
            <a:spAutoFit/>
          </a:bodyPr>
          <a:lstStyle/>
          <a:p>
            <a:pPr defTabSz="685800" fontAlgn="auto">
              <a:lnSpc>
                <a:spcPct val="107000"/>
              </a:lnSpc>
              <a:spcBef>
                <a:spcPts val="0"/>
              </a:spcBef>
              <a:spcAft>
                <a:spcPts val="600"/>
              </a:spcAft>
            </a:pPr>
            <a:r>
              <a:rPr lang="en-GB" sz="24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Naspy</a:t>
            </a:r>
            <a:r>
              <a:rPr lang="en-GB" sz="2400" dirty="0">
                <a:solidFill>
                  <a:prstClr val="black"/>
                </a:solidFill>
                <a:latin typeface="Arial" panose="020B0604020202020204" pitchFamily="34" charset="0"/>
                <a:ea typeface="Calibri" panose="020F0502020204030204" pitchFamily="34" charset="0"/>
                <a:cs typeface="Times New Roman" panose="02020603050405020304" pitchFamily="18" charset="0"/>
              </a:rPr>
              <a:t> was later based in the South of England near Andover. His army records show that he attended a Driver’s Mechanics Course with a civilian establishment in Bournemouth, from 11</a:t>
            </a:r>
            <a:r>
              <a:rPr lang="en-GB" sz="2400" baseline="30000" dirty="0">
                <a:solidFill>
                  <a:prstClr val="black"/>
                </a:solidFill>
                <a:latin typeface="Arial" panose="020B0604020202020204" pitchFamily="34" charset="0"/>
                <a:ea typeface="Calibri" panose="020F0502020204030204" pitchFamily="34" charset="0"/>
                <a:cs typeface="Times New Roman" panose="02020603050405020304" pitchFamily="18" charset="0"/>
              </a:rPr>
              <a:t>th</a:t>
            </a:r>
            <a:r>
              <a:rPr lang="en-GB" sz="2400" dirty="0">
                <a:solidFill>
                  <a:prstClr val="black"/>
                </a:solidFill>
                <a:latin typeface="Arial" panose="020B0604020202020204" pitchFamily="34" charset="0"/>
                <a:ea typeface="Calibri" panose="020F0502020204030204" pitchFamily="34" charset="0"/>
                <a:cs typeface="Times New Roman" panose="02020603050405020304" pitchFamily="18" charset="0"/>
              </a:rPr>
              <a:t> May 1942 to 6</a:t>
            </a:r>
            <a:r>
              <a:rPr lang="en-GB" sz="2400" baseline="30000" dirty="0">
                <a:solidFill>
                  <a:prstClr val="black"/>
                </a:solidFill>
                <a:latin typeface="Arial" panose="020B0604020202020204" pitchFamily="34" charset="0"/>
                <a:ea typeface="Calibri" panose="020F0502020204030204" pitchFamily="34" charset="0"/>
                <a:cs typeface="Times New Roman" panose="02020603050405020304" pitchFamily="18" charset="0"/>
              </a:rPr>
              <a:t>th</a:t>
            </a:r>
            <a:r>
              <a:rPr lang="en-GB" sz="2400" dirty="0">
                <a:solidFill>
                  <a:prstClr val="black"/>
                </a:solidFill>
                <a:latin typeface="Arial" panose="020B0604020202020204" pitchFamily="34" charset="0"/>
                <a:ea typeface="Calibri" panose="020F0502020204030204" pitchFamily="34" charset="0"/>
                <a:cs typeface="Times New Roman" panose="02020603050405020304" pitchFamily="18" charset="0"/>
              </a:rPr>
              <a:t> June 1942. He passed his Basic Training Test there. </a:t>
            </a:r>
            <a:endParaRPr lang="en-GB" sz="24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6591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49"/>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Tw Cen MT" panose="020B0602020104020603"/>
            </a:endParaRPr>
          </a:p>
        </p:txBody>
      </p:sp>
      <p:sp>
        <p:nvSpPr>
          <p:cNvPr id="2" name="Title 1">
            <a:extLst>
              <a:ext uri="{FF2B5EF4-FFF2-40B4-BE49-F238E27FC236}">
                <a16:creationId xmlns:a16="http://schemas.microsoft.com/office/drawing/2014/main" id="{24A590E7-2235-41D9-8E57-1E0AB18CD0D3}"/>
              </a:ext>
            </a:extLst>
          </p:cNvPr>
          <p:cNvSpPr>
            <a:spLocks noGrp="1"/>
          </p:cNvSpPr>
          <p:nvPr>
            <p:ph type="title"/>
          </p:nvPr>
        </p:nvSpPr>
        <p:spPr>
          <a:xfrm>
            <a:off x="379520" y="1208241"/>
            <a:ext cx="3669030" cy="748987"/>
          </a:xfrm>
        </p:spPr>
        <p:txBody>
          <a:bodyPr vert="horz" lIns="68580" tIns="34290" rIns="68580" bIns="34290" rtlCol="0" anchor="b">
            <a:normAutofit/>
          </a:bodyPr>
          <a:lstStyle/>
          <a:p>
            <a:r>
              <a:rPr lang="en-US" sz="3000" dirty="0">
                <a:latin typeface="Arial" panose="020B0604020202020204" pitchFamily="34" charset="0"/>
                <a:cs typeface="Arial" panose="020B0604020202020204" pitchFamily="34" charset="0"/>
              </a:rPr>
              <a:t>Letter home</a:t>
            </a:r>
          </a:p>
        </p:txBody>
      </p:sp>
      <p:sp>
        <p:nvSpPr>
          <p:cNvPr id="4" name="Text Placeholder 3">
            <a:extLst>
              <a:ext uri="{FF2B5EF4-FFF2-40B4-BE49-F238E27FC236}">
                <a16:creationId xmlns:a16="http://schemas.microsoft.com/office/drawing/2014/main" id="{8CE96456-7921-498E-848E-654081B8287D}"/>
              </a:ext>
            </a:extLst>
          </p:cNvPr>
          <p:cNvSpPr>
            <a:spLocks noGrp="1"/>
          </p:cNvSpPr>
          <p:nvPr>
            <p:ph type="body" sz="half" idx="2"/>
          </p:nvPr>
        </p:nvSpPr>
        <p:spPr>
          <a:xfrm>
            <a:off x="379521" y="3031236"/>
            <a:ext cx="3466795" cy="1521012"/>
          </a:xfrm>
        </p:spPr>
        <p:txBody>
          <a:bodyPr vert="horz" lIns="68580" tIns="34290" rIns="68580" bIns="34290" rtlCol="0" anchor="t">
            <a:normAutofit/>
          </a:bodyPr>
          <a:lstStyle/>
          <a:p>
            <a:r>
              <a:rPr lang="en-US" sz="2100" dirty="0" err="1">
                <a:latin typeface="Arial" panose="020B0604020202020204" pitchFamily="34" charset="0"/>
                <a:cs typeface="Arial" panose="020B0604020202020204" pitchFamily="34" charset="0"/>
              </a:rPr>
              <a:t>Napsy</a:t>
            </a:r>
            <a:r>
              <a:rPr lang="en-US" sz="2100" dirty="0">
                <a:latin typeface="Arial" panose="020B0604020202020204" pitchFamily="34" charset="0"/>
                <a:cs typeface="Arial" panose="020B0604020202020204" pitchFamily="34" charset="0"/>
              </a:rPr>
              <a:t> wrote a letter home, while he was based in the South of England. The left-hand side of the letter is missing. </a:t>
            </a:r>
          </a:p>
        </p:txBody>
      </p:sp>
      <p:cxnSp>
        <p:nvCxnSpPr>
          <p:cNvPr id="12" name="Straight Connector 11">
            <a:extLst>
              <a:ext uri="{FF2B5EF4-FFF2-40B4-BE49-F238E27FC236}">
                <a16:creationId xmlns:a16="http://schemas.microsoft.com/office/drawing/2014/main" id="{749A7284-D010-4ACB-A08A-FC3C3689B5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8948" y="1920240"/>
            <a:ext cx="0" cy="3017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875D1F3-85A2-4645-96F6-592A89AF89B4}"/>
              </a:ext>
            </a:extLst>
          </p:cNvPr>
          <p:cNvPicPr/>
          <p:nvPr/>
        </p:nvPicPr>
        <p:blipFill rotWithShape="1">
          <a:blip r:embed="rId2" cstate="email">
            <a:extLst>
              <a:ext uri="{28A0092B-C50C-407E-A947-70E740481C1C}">
                <a14:useLocalDpi xmlns:a14="http://schemas.microsoft.com/office/drawing/2010/main"/>
              </a:ext>
            </a:extLst>
          </a:blip>
          <a:srcRect l="33918" t="24918"/>
          <a:stretch/>
        </p:blipFill>
        <p:spPr bwMode="auto">
          <a:xfrm>
            <a:off x="4159188" y="857251"/>
            <a:ext cx="4669654" cy="5143499"/>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333362089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876D9-2117-4F15-B543-FAC8697B2CD7}"/>
              </a:ext>
            </a:extLst>
          </p:cNvPr>
          <p:cNvSpPr>
            <a:spLocks noGrp="1"/>
          </p:cNvSpPr>
          <p:nvPr>
            <p:ph type="title"/>
          </p:nvPr>
        </p:nvSpPr>
        <p:spPr>
          <a:xfrm>
            <a:off x="329891" y="1275295"/>
            <a:ext cx="2499867" cy="1200150"/>
          </a:xfrm>
        </p:spPr>
        <p:txBody>
          <a:bodyPr>
            <a:normAutofit fontScale="90000"/>
          </a:bodyPr>
          <a:lstStyle/>
          <a:p>
            <a:r>
              <a:rPr lang="en-GB" dirty="0" err="1">
                <a:latin typeface="Arial" panose="020B0604020202020204" pitchFamily="34" charset="0"/>
                <a:cs typeface="Arial" panose="020B0604020202020204" pitchFamily="34" charset="0"/>
              </a:rPr>
              <a:t>Napsy</a:t>
            </a:r>
            <a:r>
              <a:rPr lang="en-GB" dirty="0">
                <a:latin typeface="Arial" panose="020B0604020202020204" pitchFamily="34" charset="0"/>
                <a:cs typeface="Arial" panose="020B0604020202020204" pitchFamily="34" charset="0"/>
              </a:rPr>
              <a:t> wrote a letter to his family when he was based near Andover.</a:t>
            </a:r>
          </a:p>
        </p:txBody>
      </p:sp>
      <p:sp>
        <p:nvSpPr>
          <p:cNvPr id="4" name="Text Placeholder 3">
            <a:extLst>
              <a:ext uri="{FF2B5EF4-FFF2-40B4-BE49-F238E27FC236}">
                <a16:creationId xmlns:a16="http://schemas.microsoft.com/office/drawing/2014/main" id="{AAFDFB77-2BB2-4495-AF67-C3F7346FD85A}"/>
              </a:ext>
            </a:extLst>
          </p:cNvPr>
          <p:cNvSpPr>
            <a:spLocks noGrp="1"/>
          </p:cNvSpPr>
          <p:nvPr>
            <p:ph type="body" sz="half" idx="2"/>
          </p:nvPr>
        </p:nvSpPr>
        <p:spPr>
          <a:xfrm>
            <a:off x="629842" y="2684319"/>
            <a:ext cx="1801631" cy="916132"/>
          </a:xfrm>
        </p:spPr>
        <p:txBody>
          <a:bodyPr>
            <a:normAutofit/>
          </a:bodyPr>
          <a:lstStyle/>
          <a:p>
            <a:r>
              <a:rPr lang="en-GB" sz="1500" dirty="0">
                <a:latin typeface="Arial" panose="020B0604020202020204" pitchFamily="34" charset="0"/>
                <a:cs typeface="Arial" panose="020B0604020202020204" pitchFamily="34" charset="0"/>
              </a:rPr>
              <a:t>We have had a go at guessing what was written at the start of each line.</a:t>
            </a:r>
          </a:p>
        </p:txBody>
      </p:sp>
      <p:pic>
        <p:nvPicPr>
          <p:cNvPr id="2049" name="Picture 1">
            <a:extLst>
              <a:ext uri="{FF2B5EF4-FFF2-40B4-BE49-F238E27FC236}">
                <a16:creationId xmlns:a16="http://schemas.microsoft.com/office/drawing/2014/main" id="{4EAC3042-BBCF-4570-A8EA-3BA4B25F4A8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41759" t="24918"/>
          <a:stretch>
            <a:fillRect/>
          </a:stretch>
        </p:blipFill>
        <p:spPr bwMode="auto">
          <a:xfrm>
            <a:off x="3955003" y="947305"/>
            <a:ext cx="4859108" cy="5053445"/>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2">
            <a:extLst>
              <a:ext uri="{FF2B5EF4-FFF2-40B4-BE49-F238E27FC236}">
                <a16:creationId xmlns:a16="http://schemas.microsoft.com/office/drawing/2014/main" id="{D1ED7BBB-C0F7-4736-9BB2-4C4A67C1921C}"/>
              </a:ext>
            </a:extLst>
          </p:cNvPr>
          <p:cNvSpPr txBox="1">
            <a:spLocks noChangeArrowheads="1"/>
          </p:cNvSpPr>
          <p:nvPr/>
        </p:nvSpPr>
        <p:spPr bwMode="auto">
          <a:xfrm>
            <a:off x="2829759" y="1714600"/>
            <a:ext cx="1251751" cy="276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eaLnBrk="0" hangingPunct="0"/>
            <a:r>
              <a:rPr lang="en-GB" altLang="en-US" sz="1200" i="1" dirty="0">
                <a:solidFill>
                  <a:prstClr val="black"/>
                </a:solidFill>
                <a:latin typeface="Brush Script Std"/>
                <a:ea typeface="Calibri" panose="020F0502020204030204" pitchFamily="34" charset="0"/>
                <a:cs typeface="Times New Roman" panose="02020603050405020304" pitchFamily="18" charset="0"/>
              </a:rPr>
              <a:t> </a:t>
            </a:r>
            <a:r>
              <a:rPr lang="en-GB" altLang="en-US" sz="1350" i="1" dirty="0">
                <a:solidFill>
                  <a:prstClr val="black"/>
                </a:solidFill>
                <a:latin typeface="Brush Script Std"/>
                <a:ea typeface="Calibri" panose="020F0502020204030204" pitchFamily="34" charset="0"/>
                <a:cs typeface="Times New Roman" panose="02020603050405020304" pitchFamily="18" charset="0"/>
              </a:rPr>
              <a:t>Dear . . . . . .</a:t>
            </a:r>
            <a:endParaRPr lang="en-GB" altLang="en-US" sz="1350" dirty="0">
              <a:solidFill>
                <a:prstClr val="black"/>
              </a:solidFill>
              <a:latin typeface="Calibri" panose="020F0502020204030204"/>
            </a:endParaRPr>
          </a:p>
          <a:p>
            <a:pPr defTabSz="685800" eaLnBrk="0" hangingPunct="0"/>
            <a:r>
              <a:rPr lang="en-GB" altLang="en-US" sz="1350" i="1" dirty="0">
                <a:solidFill>
                  <a:prstClr val="black"/>
                </a:solidFill>
                <a:latin typeface="Brush Script Std"/>
                <a:ea typeface="Calibri" panose="020F0502020204030204" pitchFamily="34" charset="0"/>
                <a:cs typeface="Times New Roman" panose="02020603050405020304" pitchFamily="18" charset="0"/>
              </a:rPr>
              <a:t> I</a:t>
            </a:r>
            <a:r>
              <a:rPr lang="en-GB" altLang="en-US" sz="135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r>
              <a:rPr lang="en-GB" altLang="en-US" sz="1350" i="1" dirty="0">
                <a:solidFill>
                  <a:prstClr val="black"/>
                </a:solidFill>
                <a:latin typeface="Brush Script Std"/>
                <a:ea typeface="Calibri" panose="020F0502020204030204" pitchFamily="34" charset="0"/>
                <a:cs typeface="Times New Roman" panose="02020603050405020304" pitchFamily="18" charset="0"/>
              </a:rPr>
              <a:t>m writing a few</a:t>
            </a:r>
            <a:endParaRPr lang="en-GB" altLang="en-US" sz="1350" dirty="0">
              <a:solidFill>
                <a:prstClr val="black"/>
              </a:solidFill>
              <a:latin typeface="Calibri" panose="020F0502020204030204"/>
            </a:endParaRPr>
          </a:p>
          <a:p>
            <a:pPr defTabSz="685800" eaLnBrk="0" hangingPunct="0"/>
            <a:r>
              <a:rPr lang="en-GB" altLang="en-US" sz="1350" i="1" dirty="0">
                <a:solidFill>
                  <a:prstClr val="black"/>
                </a:solidFill>
                <a:latin typeface="Brush Script Std"/>
                <a:ea typeface="Calibri" panose="020F0502020204030204" pitchFamily="34" charset="0"/>
                <a:cs typeface="Times New Roman" panose="02020603050405020304" pitchFamily="18" charset="0"/>
              </a:rPr>
              <a:t>and kicking . Well </a:t>
            </a:r>
            <a:endParaRPr lang="en-GB" altLang="en-US" sz="1350" dirty="0">
              <a:solidFill>
                <a:prstClr val="black"/>
              </a:solidFill>
              <a:latin typeface="Calibri" panose="020F0502020204030204"/>
            </a:endParaRPr>
          </a:p>
          <a:p>
            <a:pPr defTabSz="685800" eaLnBrk="0" hangingPunct="0"/>
            <a:r>
              <a:rPr lang="en-GB" altLang="en-US" sz="1350" i="1" dirty="0">
                <a:solidFill>
                  <a:prstClr val="black"/>
                </a:solidFill>
                <a:latin typeface="Brush Script Std"/>
                <a:ea typeface="Calibri" panose="020F0502020204030204" pitchFamily="34" charset="0"/>
                <a:cs typeface="Times New Roman" panose="02020603050405020304" pitchFamily="18" charset="0"/>
              </a:rPr>
              <a:t>this time with </a:t>
            </a:r>
            <a:r>
              <a:rPr lang="en-GB" altLang="en-US" sz="1350" i="1" dirty="0" err="1">
                <a:solidFill>
                  <a:prstClr val="black"/>
                </a:solidFill>
                <a:latin typeface="Brush Script Std"/>
                <a:ea typeface="Calibri" panose="020F0502020204030204" pitchFamily="34" charset="0"/>
                <a:cs typeface="Times New Roman" panose="02020603050405020304" pitchFamily="18" charset="0"/>
              </a:rPr>
              <a:t>nothi</a:t>
            </a:r>
            <a:endParaRPr lang="en-GB" altLang="en-US" sz="1350" dirty="0">
              <a:solidFill>
                <a:prstClr val="black"/>
              </a:solidFill>
              <a:latin typeface="Calibri" panose="020F0502020204030204"/>
            </a:endParaRPr>
          </a:p>
          <a:p>
            <a:pPr defTabSz="685800" eaLnBrk="0" hangingPunct="0"/>
            <a:r>
              <a:rPr lang="en-GB" altLang="en-US" sz="1350" i="1" dirty="0" err="1">
                <a:solidFill>
                  <a:prstClr val="black"/>
                </a:solidFill>
                <a:latin typeface="Brush Script Std"/>
                <a:ea typeface="Calibri" panose="020F0502020204030204" pitchFamily="34" charset="0"/>
                <a:cs typeface="Times New Roman" panose="02020603050405020304" pitchFamily="18" charset="0"/>
              </a:rPr>
              <a:t>around.The</a:t>
            </a:r>
            <a:r>
              <a:rPr lang="en-GB" altLang="en-US" sz="1350" i="1" dirty="0">
                <a:solidFill>
                  <a:prstClr val="black"/>
                </a:solidFill>
                <a:latin typeface="Brush Script Std"/>
                <a:ea typeface="Calibri" panose="020F0502020204030204" pitchFamily="34" charset="0"/>
                <a:cs typeface="Times New Roman" panose="02020603050405020304" pitchFamily="18" charset="0"/>
              </a:rPr>
              <a:t> nearest</a:t>
            </a:r>
            <a:endParaRPr lang="en-GB" altLang="en-US" sz="1350" dirty="0">
              <a:solidFill>
                <a:prstClr val="black"/>
              </a:solidFill>
              <a:latin typeface="Calibri" panose="020F0502020204030204"/>
            </a:endParaRPr>
          </a:p>
          <a:p>
            <a:pPr defTabSz="685800" eaLnBrk="0" hangingPunct="0"/>
            <a:r>
              <a:rPr lang="en-GB" altLang="en-US" sz="1350" dirty="0">
                <a:solidFill>
                  <a:prstClr val="black"/>
                </a:solidFill>
                <a:latin typeface="Brush Script Std"/>
                <a:ea typeface="Calibri" panose="020F0502020204030204" pitchFamily="34" charset="0"/>
                <a:cs typeface="Times New Roman" panose="02020603050405020304" pitchFamily="18" charset="0"/>
              </a:rPr>
              <a:t>miles away. But </a:t>
            </a:r>
            <a:endParaRPr lang="en-GB" altLang="en-US" sz="1350" dirty="0">
              <a:solidFill>
                <a:prstClr val="black"/>
              </a:solidFill>
              <a:latin typeface="Calibri" panose="020F0502020204030204"/>
            </a:endParaRPr>
          </a:p>
          <a:p>
            <a:pPr defTabSz="685800" eaLnBrk="0" hangingPunct="0"/>
            <a:r>
              <a:rPr lang="en-GB" altLang="en-US" sz="1350" dirty="0">
                <a:solidFill>
                  <a:prstClr val="black"/>
                </a:solidFill>
                <a:latin typeface="Brush Script Std"/>
                <a:ea typeface="Calibri" panose="020F0502020204030204" pitchFamily="34" charset="0"/>
                <a:cs typeface="Times New Roman" panose="02020603050405020304" pitchFamily="18" charset="0"/>
              </a:rPr>
              <a:t>it </a:t>
            </a:r>
            <a:r>
              <a:rPr lang="en-GB" altLang="en-US" sz="1350"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r>
              <a:rPr lang="en-GB" altLang="en-US" sz="1350" dirty="0">
                <a:solidFill>
                  <a:prstClr val="black"/>
                </a:solidFill>
                <a:latin typeface="Brush Script Std"/>
                <a:ea typeface="Calibri" panose="020F0502020204030204" pitchFamily="34" charset="0"/>
                <a:cs typeface="Times New Roman" panose="02020603050405020304" pitchFamily="18" charset="0"/>
              </a:rPr>
              <a:t> but in plain s</a:t>
            </a:r>
            <a:endParaRPr lang="en-GB" altLang="en-US" sz="1350" dirty="0">
              <a:solidFill>
                <a:prstClr val="black"/>
              </a:solidFill>
              <a:latin typeface="Calibri" panose="020F0502020204030204"/>
            </a:endParaRPr>
          </a:p>
          <a:p>
            <a:pPr defTabSz="685800" eaLnBrk="0" hangingPunct="0"/>
            <a:r>
              <a:rPr lang="en-GB" altLang="en-US" sz="1350" dirty="0">
                <a:solidFill>
                  <a:prstClr val="black"/>
                </a:solidFill>
                <a:latin typeface="Brush Script Std"/>
                <a:ea typeface="Calibri" panose="020F0502020204030204" pitchFamily="34" charset="0"/>
                <a:cs typeface="Times New Roman" panose="02020603050405020304" pitchFamily="18" charset="0"/>
              </a:rPr>
              <a:t>doing he would</a:t>
            </a:r>
            <a:endParaRPr lang="en-GB" altLang="en-US" sz="1350" dirty="0">
              <a:solidFill>
                <a:prstClr val="black"/>
              </a:solidFill>
              <a:latin typeface="Calibri" panose="020F0502020204030204"/>
            </a:endParaRPr>
          </a:p>
          <a:p>
            <a:pPr defTabSz="685800" eaLnBrk="0" hangingPunct="0"/>
            <a:r>
              <a:rPr lang="en-GB" altLang="en-US" sz="1350" dirty="0">
                <a:solidFill>
                  <a:prstClr val="black"/>
                </a:solidFill>
                <a:latin typeface="Brush Script Std"/>
                <a:ea typeface="Calibri" panose="020F0502020204030204" pitchFamily="34" charset="0"/>
                <a:cs typeface="Times New Roman" panose="02020603050405020304" pitchFamily="18" charset="0"/>
              </a:rPr>
              <a:t>we can get some p</a:t>
            </a:r>
            <a:endParaRPr lang="en-GB" altLang="en-US" sz="1350" dirty="0">
              <a:solidFill>
                <a:prstClr val="black"/>
              </a:solidFill>
              <a:latin typeface="Calibri" panose="020F0502020204030204"/>
            </a:endParaRPr>
          </a:p>
          <a:p>
            <a:pPr defTabSz="685800" eaLnBrk="0" hangingPunct="0"/>
            <a:r>
              <a:rPr lang="en-GB" altLang="en-US" sz="1350" dirty="0">
                <a:solidFill>
                  <a:prstClr val="black"/>
                </a:solidFill>
                <a:latin typeface="Brush Script Std"/>
                <a:ea typeface="Calibri" panose="020F0502020204030204" pitchFamily="34" charset="0"/>
                <a:cs typeface="Times New Roman" panose="02020603050405020304" pitchFamily="18" charset="0"/>
              </a:rPr>
              <a:t>shows they put    o</a:t>
            </a:r>
            <a:endParaRPr lang="en-GB" altLang="en-US" sz="1350" dirty="0">
              <a:solidFill>
                <a:prstClr val="black"/>
              </a:solidFill>
              <a:latin typeface="Calibri" panose="020F0502020204030204"/>
            </a:endParaRPr>
          </a:p>
          <a:p>
            <a:pPr defTabSz="685800" eaLnBrk="0" hangingPunct="0"/>
            <a:r>
              <a:rPr lang="en-GB" altLang="en-US" sz="1350" dirty="0">
                <a:solidFill>
                  <a:prstClr val="black"/>
                </a:solidFill>
                <a:latin typeface="Brush Script Std"/>
                <a:ea typeface="Calibri" panose="020F0502020204030204" pitchFamily="34" charset="0"/>
                <a:cs typeface="Times New Roman" panose="02020603050405020304" pitchFamily="18" charset="0"/>
              </a:rPr>
              <a:t> sometime  will  s</a:t>
            </a:r>
            <a:endParaRPr lang="en-GB" altLang="en-US" sz="1350" dirty="0">
              <a:solidFill>
                <a:prstClr val="black"/>
              </a:solidFill>
              <a:latin typeface="Calibri" panose="020F0502020204030204"/>
            </a:endParaRPr>
          </a:p>
          <a:p>
            <a:pPr defTabSz="685800" eaLnBrk="0" hangingPunct="0"/>
            <a:r>
              <a:rPr lang="en-GB" altLang="en-US" sz="1350" dirty="0">
                <a:solidFill>
                  <a:prstClr val="black"/>
                </a:solidFill>
                <a:latin typeface="Brush Script Std"/>
                <a:ea typeface="Calibri" panose="020F0502020204030204" pitchFamily="34" charset="0"/>
                <a:cs typeface="Times New Roman" panose="02020603050405020304" pitchFamily="18" charset="0"/>
              </a:rPr>
              <a:t>that will take us to</a:t>
            </a:r>
            <a:endParaRPr lang="en-GB" altLang="en-US" sz="1350" dirty="0">
              <a:solidFill>
                <a:prstClr val="black"/>
              </a:solidFill>
              <a:latin typeface="Calibri" panose="020F0502020204030204"/>
            </a:endParaRPr>
          </a:p>
          <a:p>
            <a:pPr defTabSz="685800" eaLnBrk="0" hangingPunct="0"/>
            <a:r>
              <a:rPr lang="en-GB" altLang="en-US" sz="1350" dirty="0">
                <a:solidFill>
                  <a:prstClr val="black"/>
                </a:solidFill>
                <a:latin typeface="Brush Script Std"/>
                <a:ea typeface="Calibri" panose="020F0502020204030204" pitchFamily="34" charset="0"/>
                <a:cs typeface="Times New Roman" panose="02020603050405020304" pitchFamily="18" charset="0"/>
              </a:rPr>
              <a:t>really had a good</a:t>
            </a:r>
            <a:endParaRPr lang="en-GB" altLang="en-US" sz="1350" dirty="0">
              <a:solidFill>
                <a:prstClr val="black"/>
              </a:solidFill>
              <a:latin typeface="Calibri" panose="020F0502020204030204"/>
            </a:endParaRPr>
          </a:p>
          <a:p>
            <a:pPr defTabSz="685800" eaLnBrk="0" hangingPunct="0"/>
            <a:endParaRPr lang="en-GB" altLang="en-US" sz="1350" dirty="0">
              <a:solidFill>
                <a:prstClr val="black"/>
              </a:solidFill>
              <a:latin typeface="Arial" panose="020B0604020202020204" pitchFamily="34" charset="0"/>
            </a:endParaRPr>
          </a:p>
        </p:txBody>
      </p:sp>
    </p:spTree>
    <p:extLst>
      <p:ext uri="{BB962C8B-B14F-4D97-AF65-F5344CB8AC3E}">
        <p14:creationId xmlns:p14="http://schemas.microsoft.com/office/powerpoint/2010/main" val="2718523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15625-2B41-43D4-AEE0-493CC4C036A8}"/>
              </a:ext>
            </a:extLst>
          </p:cNvPr>
          <p:cNvSpPr>
            <a:spLocks noGrp="1"/>
          </p:cNvSpPr>
          <p:nvPr>
            <p:ph type="title"/>
          </p:nvPr>
        </p:nvSpPr>
        <p:spPr>
          <a:xfrm>
            <a:off x="571501" y="1459744"/>
            <a:ext cx="3985902" cy="994172"/>
          </a:xfrm>
        </p:spPr>
        <p:txBody>
          <a:bodyPr vert="horz" lIns="68580" tIns="34290" rIns="68580" bIns="34290" rtlCol="0" anchor="ctr">
            <a:normAutofit/>
          </a:bodyPr>
          <a:lstStyle/>
          <a:p>
            <a:r>
              <a:rPr lang="en-US" sz="3300" dirty="0">
                <a:latin typeface="Arial" panose="020B0604020202020204" pitchFamily="34" charset="0"/>
                <a:cs typeface="Arial" panose="020B0604020202020204" pitchFamily="34" charset="0"/>
              </a:rPr>
              <a:t>Active Service World War II</a:t>
            </a:r>
          </a:p>
        </p:txBody>
      </p:sp>
      <p:sp>
        <p:nvSpPr>
          <p:cNvPr id="4" name="Text Placeholder 3">
            <a:extLst>
              <a:ext uri="{FF2B5EF4-FFF2-40B4-BE49-F238E27FC236}">
                <a16:creationId xmlns:a16="http://schemas.microsoft.com/office/drawing/2014/main" id="{60991F7C-ED32-4D81-BA3A-89D61493E42F}"/>
              </a:ext>
            </a:extLst>
          </p:cNvPr>
          <p:cNvSpPr>
            <a:spLocks noGrp="1"/>
          </p:cNvSpPr>
          <p:nvPr>
            <p:ph type="body" sz="half" idx="2"/>
          </p:nvPr>
        </p:nvSpPr>
        <p:spPr>
          <a:xfrm>
            <a:off x="571500" y="2566513"/>
            <a:ext cx="4491106" cy="2918222"/>
          </a:xfrm>
        </p:spPr>
        <p:txBody>
          <a:bodyPr vert="horz" lIns="68580" tIns="34290" rIns="68580" bIns="34290" rtlCol="0" anchor="t">
            <a:normAutofit fontScale="92500" lnSpcReduction="20000"/>
          </a:bodyPr>
          <a:lstStyle/>
          <a:p>
            <a:r>
              <a:rPr lang="en-US" sz="1800" dirty="0">
                <a:latin typeface="Arial" panose="020B0604020202020204" pitchFamily="34" charset="0"/>
                <a:cs typeface="Arial" panose="020B0604020202020204" pitchFamily="34" charset="0"/>
              </a:rPr>
              <a:t>The Border Regiment, formed part of the British Expeditionary Force (BEF).</a:t>
            </a:r>
          </a:p>
          <a:p>
            <a:r>
              <a:rPr lang="en-US" sz="1800" dirty="0">
                <a:latin typeface="Arial" panose="020B0604020202020204" pitchFamily="34" charset="0"/>
                <a:cs typeface="Arial" panose="020B0604020202020204" pitchFamily="34" charset="0"/>
              </a:rPr>
              <a:t>In 1941 the Regiment, and its battalions, took on a new role. </a:t>
            </a:r>
            <a:br>
              <a:rPr lang="en-US" sz="1800"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It was selected to undertake airborne assaults by glider and became known as the 1st Air Landing Brigade with the battalion becoming the 1st (Airborne) Battalion the Border Regiment.</a:t>
            </a:r>
          </a:p>
          <a:p>
            <a:r>
              <a:rPr lang="en-US" sz="1800" dirty="0">
                <a:latin typeface="Arial" panose="020B0604020202020204" pitchFamily="34" charset="0"/>
                <a:cs typeface="Arial" panose="020B0604020202020204" pitchFamily="34" charset="0"/>
              </a:rPr>
              <a:t>It is likely that soldiers were asked if they wished to transfer to the new Brigade and they may have been offered financial incentives to do so.</a:t>
            </a:r>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855744"/>
            <a:ext cx="4206915" cy="4380209"/>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pic>
        <p:nvPicPr>
          <p:cNvPr id="6" name="Picture Placeholder 5" descr="A close up of a sign&#10;&#10;Description automatically generated">
            <a:extLst>
              <a:ext uri="{FF2B5EF4-FFF2-40B4-BE49-F238E27FC236}">
                <a16:creationId xmlns:a16="http://schemas.microsoft.com/office/drawing/2014/main" id="{07E52FB5-6FB8-4207-95FF-FC53BE621F42}"/>
              </a:ext>
            </a:extLst>
          </p:cNvPr>
          <p:cNvPicPr>
            <a:picLocks noGrp="1" noChangeAspect="1"/>
          </p:cNvPicPr>
          <p:nvPr>
            <p:ph type="pic" idx="1"/>
          </p:nvPr>
        </p:nvPicPr>
        <p:blipFill rotWithShape="1">
          <a:blip r:embed="rId2" cstate="email">
            <a:extLst>
              <a:ext uri="{28A0092B-C50C-407E-A947-70E740481C1C}">
                <a14:useLocalDpi xmlns:a14="http://schemas.microsoft.com/office/drawing/2010/main"/>
              </a:ext>
            </a:extLst>
          </a:blip>
          <a:srcRect b="-2"/>
          <a:stretch/>
        </p:blipFill>
        <p:spPr>
          <a:xfrm>
            <a:off x="5062606" y="857249"/>
            <a:ext cx="4081394" cy="4241205"/>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247454400"/>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8F974E-0F35-486F-98E3-03113866B24E}"/>
              </a:ext>
            </a:extLst>
          </p:cNvPr>
          <p:cNvSpPr/>
          <p:nvPr/>
        </p:nvSpPr>
        <p:spPr>
          <a:xfrm>
            <a:off x="723530" y="1987042"/>
            <a:ext cx="7696940" cy="3301930"/>
          </a:xfrm>
          <a:prstGeom prst="rect">
            <a:avLst/>
          </a:prstGeom>
        </p:spPr>
        <p:txBody>
          <a:bodyPr wrap="square">
            <a:spAutoFit/>
          </a:bodyPr>
          <a:lstStyle/>
          <a:p>
            <a:pPr defTabSz="685800" fontAlgn="auto">
              <a:lnSpc>
                <a:spcPct val="107000"/>
              </a:lnSpc>
              <a:spcBef>
                <a:spcPts val="0"/>
              </a:spcBef>
              <a:spcAft>
                <a:spcPts val="600"/>
              </a:spcAft>
            </a:pPr>
            <a:r>
              <a:rPr lang="en-GB" sz="2400" dirty="0" err="1">
                <a:solidFill>
                  <a:prstClr val="black"/>
                </a:solidFill>
                <a:latin typeface="Arial" panose="020B0604020202020204" pitchFamily="34" charset="0"/>
                <a:ea typeface="Calibri" panose="020F0502020204030204" pitchFamily="34" charset="0"/>
                <a:cs typeface="Arial" panose="020B0604020202020204" pitchFamily="34" charset="0"/>
              </a:rPr>
              <a:t>Napsy</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 was granted a few days home leave in April 1943. He appeared before the Medical Board on 22</a:t>
            </a:r>
            <a:r>
              <a:rPr lang="en-GB" sz="2400" baseline="30000" dirty="0">
                <a:solidFill>
                  <a:prstClr val="black"/>
                </a:solidFill>
                <a:latin typeface="Arial" panose="020B0604020202020204" pitchFamily="34" charset="0"/>
                <a:ea typeface="Calibri" panose="020F0502020204030204" pitchFamily="34" charset="0"/>
                <a:cs typeface="Arial" panose="020B0604020202020204" pitchFamily="34" charset="0"/>
              </a:rPr>
              <a:t>nd</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 April 1943 and remained in A1 physical condition.</a:t>
            </a:r>
          </a:p>
          <a:p>
            <a:pPr defTabSz="685800" fontAlgn="auto">
              <a:lnSpc>
                <a:spcPct val="107000"/>
              </a:lnSpc>
              <a:spcBef>
                <a:spcPts val="0"/>
              </a:spcBef>
              <a:spcAft>
                <a:spcPts val="600"/>
              </a:spcAft>
            </a:pPr>
            <a:r>
              <a:rPr lang="en-GB" sz="2400" dirty="0">
                <a:solidFill>
                  <a:srgbClr val="2B3948"/>
                </a:solidFill>
                <a:latin typeface="Arial" panose="020B0604020202020204" pitchFamily="34" charset="0"/>
                <a:ea typeface="Calibri" panose="020F0502020204030204" pitchFamily="34" charset="0"/>
                <a:cs typeface="Arial" panose="020B0604020202020204" pitchFamily="34" charset="0"/>
              </a:rPr>
              <a:t>In May 1943, the new 1</a:t>
            </a:r>
            <a:r>
              <a:rPr lang="en-GB" sz="2400" baseline="30000" dirty="0">
                <a:solidFill>
                  <a:srgbClr val="2B3948"/>
                </a:solidFill>
                <a:latin typeface="Arial" panose="020B0604020202020204" pitchFamily="34" charset="0"/>
                <a:ea typeface="Calibri" panose="020F0502020204030204" pitchFamily="34" charset="0"/>
                <a:cs typeface="Arial" panose="020B0604020202020204" pitchFamily="34" charset="0"/>
              </a:rPr>
              <a:t>st</a:t>
            </a:r>
            <a:r>
              <a:rPr lang="en-GB" sz="2400" dirty="0">
                <a:solidFill>
                  <a:srgbClr val="2B3948"/>
                </a:solidFill>
                <a:latin typeface="Arial" panose="020B0604020202020204" pitchFamily="34" charset="0"/>
                <a:ea typeface="Calibri" panose="020F0502020204030204" pitchFamily="34" charset="0"/>
                <a:cs typeface="Arial" panose="020B0604020202020204" pitchFamily="34" charset="0"/>
              </a:rPr>
              <a:t> Airborne Battalion The Border Regiment moved to North Africa in preparation for operations in Sicily and Italy.</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GB" sz="2400" dirty="0" err="1">
                <a:solidFill>
                  <a:prstClr val="black"/>
                </a:solidFill>
                <a:latin typeface="Arial" panose="020B0604020202020204" pitchFamily="34" charset="0"/>
                <a:ea typeface="Calibri" panose="020F0502020204030204" pitchFamily="34" charset="0"/>
                <a:cs typeface="Arial" panose="020B0604020202020204" pitchFamily="34" charset="0"/>
              </a:rPr>
              <a:t>Napsy</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 set sail for Tunisia in North Africa on 17</a:t>
            </a:r>
            <a:r>
              <a:rPr lang="en-GB" sz="2400" baseline="30000" dirty="0">
                <a:solidFill>
                  <a:prstClr val="black"/>
                </a:solidFill>
                <a:latin typeface="Arial" panose="020B0604020202020204" pitchFamily="34" charset="0"/>
                <a:ea typeface="Calibri" panose="020F0502020204030204" pitchFamily="34" charset="0"/>
                <a:cs typeface="Arial" panose="020B0604020202020204" pitchFamily="34" charset="0"/>
              </a:rPr>
              <a:t>th</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 May 1943, arriving in Africa on 26</a:t>
            </a:r>
            <a:r>
              <a:rPr lang="en-GB" sz="2400" baseline="30000" dirty="0">
                <a:solidFill>
                  <a:prstClr val="black"/>
                </a:solidFill>
                <a:latin typeface="Arial" panose="020B0604020202020204" pitchFamily="34" charset="0"/>
                <a:ea typeface="Calibri" panose="020F0502020204030204" pitchFamily="34" charset="0"/>
                <a:cs typeface="Arial" panose="020B0604020202020204" pitchFamily="34" charset="0"/>
              </a:rPr>
              <a:t>th</a:t>
            </a:r>
            <a:r>
              <a:rPr lang="en-GB" sz="2400" dirty="0">
                <a:solidFill>
                  <a:prstClr val="black"/>
                </a:solidFill>
                <a:latin typeface="Arial" panose="020B0604020202020204" pitchFamily="34" charset="0"/>
                <a:ea typeface="Calibri" panose="020F0502020204030204" pitchFamily="34" charset="0"/>
                <a:cs typeface="Arial" panose="020B0604020202020204" pitchFamily="34" charset="0"/>
              </a:rPr>
              <a:t> June 1943.</a:t>
            </a:r>
          </a:p>
        </p:txBody>
      </p:sp>
    </p:spTree>
    <p:extLst>
      <p:ext uri="{BB962C8B-B14F-4D97-AF65-F5344CB8AC3E}">
        <p14:creationId xmlns:p14="http://schemas.microsoft.com/office/powerpoint/2010/main" val="1615221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368DA15B-384B-4B3F-BFC7-694BA4B2DD24}"/>
              </a:ext>
            </a:extLst>
          </p:cNvPr>
          <p:cNvSpPr>
            <a:spLocks noGrp="1"/>
          </p:cNvSpPr>
          <p:nvPr>
            <p:ph type="title"/>
          </p:nvPr>
        </p:nvSpPr>
        <p:spPr>
          <a:xfrm>
            <a:off x="356616" y="1374266"/>
            <a:ext cx="3865626" cy="898398"/>
          </a:xfrm>
        </p:spPr>
        <p:txBody>
          <a:bodyPr vert="horz" lIns="68580" tIns="34290" rIns="68580" bIns="34290" rtlCol="0" anchor="ctr">
            <a:normAutofit/>
          </a:bodyPr>
          <a:lstStyle/>
          <a:p>
            <a:r>
              <a:rPr lang="en-US" sz="3300" dirty="0">
                <a:latin typeface="Arial" panose="020B0604020202020204" pitchFamily="34" charset="0"/>
                <a:cs typeface="Arial" panose="020B0604020202020204" pitchFamily="34" charset="0"/>
              </a:rPr>
              <a:t>Operation Ladbroke</a:t>
            </a:r>
          </a:p>
        </p:txBody>
      </p:sp>
      <p:cxnSp>
        <p:nvCxnSpPr>
          <p:cNvPr id="12" name="Straight Connector 11">
            <a:extLst>
              <a:ext uri="{FF2B5EF4-FFF2-40B4-BE49-F238E27FC236}">
                <a16:creationId xmlns:a16="http://schemas.microsoft.com/office/drawing/2014/main" id="{EDF5FE34-0A41-407A-8D94-10FCF68F1D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56616" y="1480565"/>
            <a:ext cx="0" cy="6858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55A11C6-E592-4D56-80CF-39BB8E0D6854}"/>
              </a:ext>
            </a:extLst>
          </p:cNvPr>
          <p:cNvSpPr>
            <a:spLocks noGrp="1"/>
          </p:cNvSpPr>
          <p:nvPr>
            <p:ph type="body" sz="half" idx="2"/>
          </p:nvPr>
        </p:nvSpPr>
        <p:spPr>
          <a:xfrm>
            <a:off x="457822" y="2639798"/>
            <a:ext cx="3865626" cy="2705115"/>
          </a:xfrm>
        </p:spPr>
        <p:txBody>
          <a:bodyPr vert="horz" lIns="68580" tIns="34290" rIns="68580" bIns="34290" rtlCol="0" anchor="t">
            <a:normAutofit fontScale="92500"/>
          </a:bodyPr>
          <a:lstStyle/>
          <a:p>
            <a:r>
              <a:rPr lang="en-GB" sz="2100" dirty="0">
                <a:latin typeface="Arial" panose="020B0604020202020204" pitchFamily="34" charset="0"/>
                <a:cs typeface="Arial" panose="020B0604020202020204" pitchFamily="34" charset="0"/>
              </a:rPr>
              <a:t>Shortly after their arrival in North Africa, the Battalion took part in the Allied Invasion of Sicily. </a:t>
            </a:r>
          </a:p>
          <a:p>
            <a:r>
              <a:rPr lang="en-GB" sz="2100" b="1" dirty="0">
                <a:latin typeface="Arial" panose="020B0604020202020204" pitchFamily="34" charset="0"/>
                <a:cs typeface="Arial" panose="020B0604020202020204" pitchFamily="34" charset="0"/>
              </a:rPr>
              <a:t>Operation Ladbroke</a:t>
            </a:r>
            <a:r>
              <a:rPr lang="en-GB" sz="2100" dirty="0">
                <a:latin typeface="Arial" panose="020B0604020202020204" pitchFamily="34" charset="0"/>
                <a:cs typeface="Arial" panose="020B0604020202020204" pitchFamily="34" charset="0"/>
              </a:rPr>
              <a:t> began on 9</a:t>
            </a:r>
            <a:r>
              <a:rPr lang="en-GB" sz="2100" baseline="30000" dirty="0">
                <a:latin typeface="Arial" panose="020B0604020202020204" pitchFamily="34" charset="0"/>
                <a:cs typeface="Arial" panose="020B0604020202020204" pitchFamily="34" charset="0"/>
              </a:rPr>
              <a:t>th</a:t>
            </a:r>
            <a:r>
              <a:rPr lang="en-GB" sz="2100" dirty="0">
                <a:latin typeface="Arial" panose="020B0604020202020204" pitchFamily="34" charset="0"/>
                <a:cs typeface="Arial" panose="020B0604020202020204" pitchFamily="34" charset="0"/>
              </a:rPr>
              <a:t> July 1943. Unfortunately the 1</a:t>
            </a:r>
            <a:r>
              <a:rPr lang="en-GB" sz="2100" baseline="30000" dirty="0">
                <a:latin typeface="Arial" panose="020B0604020202020204" pitchFamily="34" charset="0"/>
                <a:cs typeface="Arial" panose="020B0604020202020204" pitchFamily="34" charset="0"/>
              </a:rPr>
              <a:t>st  </a:t>
            </a:r>
            <a:r>
              <a:rPr lang="en-GB" sz="2100" dirty="0">
                <a:latin typeface="Arial" panose="020B0604020202020204" pitchFamily="34" charset="0"/>
                <a:cs typeface="Arial" panose="020B0604020202020204" pitchFamily="34" charset="0"/>
              </a:rPr>
              <a:t>Airborne Battalion of the Border Regiment suffered heavy casualties from the outset. </a:t>
            </a:r>
          </a:p>
        </p:txBody>
      </p:sp>
      <p:pic>
        <p:nvPicPr>
          <p:cNvPr id="5" name="Picture 4" descr="C:\Users\Jill\AppData\Local\Microsoft\Windows\INetCache\Content.MSO\F7B0FFD4.tmp">
            <a:hlinkClick r:id="rId2"/>
            <a:extLst>
              <a:ext uri="{FF2B5EF4-FFF2-40B4-BE49-F238E27FC236}">
                <a16:creationId xmlns:a16="http://schemas.microsoft.com/office/drawing/2014/main" id="{EC84DBA7-7C94-4344-9023-E0800AB9D13F}"/>
              </a:ext>
            </a:extLst>
          </p:cNvPr>
          <p:cNvPicPr/>
          <p:nvPr/>
        </p:nvPicPr>
        <p:blipFill rotWithShape="1">
          <a:blip r:embed="rId3">
            <a:extLst>
              <a:ext uri="{28A0092B-C50C-407E-A947-70E740481C1C}">
                <a14:useLocalDpi xmlns:a14="http://schemas.microsoft.com/office/drawing/2010/main"/>
              </a:ext>
            </a:extLst>
          </a:blip>
          <a:srcRect/>
          <a:stretch/>
        </p:blipFill>
        <p:spPr bwMode="auto">
          <a:xfrm>
            <a:off x="4980374" y="857257"/>
            <a:ext cx="4268457" cy="5143493"/>
          </a:xfrm>
          <a:prstGeom prst="rect">
            <a:avLst/>
          </a:prstGeom>
          <a:noFill/>
        </p:spPr>
      </p:pic>
    </p:spTree>
    <p:extLst>
      <p:ext uri="{BB962C8B-B14F-4D97-AF65-F5344CB8AC3E}">
        <p14:creationId xmlns:p14="http://schemas.microsoft.com/office/powerpoint/2010/main" val="4100274995"/>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Image result for ponte grande bridge">
            <a:extLst>
              <a:ext uri="{FF2B5EF4-FFF2-40B4-BE49-F238E27FC236}">
                <a16:creationId xmlns:a16="http://schemas.microsoft.com/office/drawing/2014/main" id="{5D3A774A-2861-472A-80B0-EB1BDFEA4B18}"/>
              </a:ext>
            </a:extLst>
          </p:cNvPr>
          <p:cNvPicPr>
            <a:picLocks noChangeAspect="1" noChangeArrowheads="1"/>
          </p:cNvPicPr>
          <p:nvPr/>
        </p:nvPicPr>
        <p:blipFill rotWithShape="1">
          <a:blip r:embed="rId2" cstate="email">
            <a:alphaModFix/>
            <a:extLst>
              <a:ext uri="{28A0092B-C50C-407E-A947-70E740481C1C}">
                <a14:useLocalDpi xmlns:a14="http://schemas.microsoft.com/office/drawing/2010/main"/>
              </a:ext>
            </a:extLst>
          </a:blip>
          <a:srcRect t="-12108" r="-6937"/>
          <a:stretch/>
        </p:blipFill>
        <p:spPr bwMode="auto">
          <a:xfrm>
            <a:off x="4427737" y="731013"/>
            <a:ext cx="4831100" cy="2796196"/>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1026" name="Picture 2" descr="Image result for brigadier philip hicks">
            <a:extLst>
              <a:ext uri="{FF2B5EF4-FFF2-40B4-BE49-F238E27FC236}">
                <a16:creationId xmlns:a16="http://schemas.microsoft.com/office/drawing/2014/main" id="{D05E893F-009A-49F8-A5FB-501C7B8D7C1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a:ext>
            </a:extLst>
          </a:blip>
          <a:srcRect/>
          <a:stretch/>
        </p:blipFill>
        <p:spPr bwMode="auto">
          <a:xfrm>
            <a:off x="6085643" y="3304951"/>
            <a:ext cx="2889681" cy="2822036"/>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
        <p:nvSpPr>
          <p:cNvPr id="2" name="Title 1">
            <a:extLst>
              <a:ext uri="{FF2B5EF4-FFF2-40B4-BE49-F238E27FC236}">
                <a16:creationId xmlns:a16="http://schemas.microsoft.com/office/drawing/2014/main" id="{73326CD8-C97C-4E32-8AE7-3F44EDD942F3}"/>
              </a:ext>
            </a:extLst>
          </p:cNvPr>
          <p:cNvSpPr>
            <a:spLocks noGrp="1"/>
          </p:cNvSpPr>
          <p:nvPr>
            <p:ph type="title"/>
          </p:nvPr>
        </p:nvSpPr>
        <p:spPr>
          <a:xfrm>
            <a:off x="603749" y="1456084"/>
            <a:ext cx="3602727" cy="983748"/>
          </a:xfrm>
        </p:spPr>
        <p:txBody>
          <a:bodyPr vert="horz" lIns="68580" tIns="34290" rIns="68580" bIns="34290" rtlCol="0" anchor="ctr">
            <a:normAutofit/>
          </a:bodyPr>
          <a:lstStyle/>
          <a:p>
            <a:r>
              <a:rPr lang="en-US" sz="3000" dirty="0">
                <a:solidFill>
                  <a:srgbClr val="000000"/>
                </a:solidFill>
                <a:latin typeface="Arial" panose="020B0604020202020204" pitchFamily="34" charset="0"/>
                <a:cs typeface="Arial" panose="020B0604020202020204" pitchFamily="34" charset="0"/>
              </a:rPr>
              <a:t>Operation Ladbroke</a:t>
            </a:r>
          </a:p>
        </p:txBody>
      </p:sp>
      <p:sp>
        <p:nvSpPr>
          <p:cNvPr id="4" name="Text Placeholder 3">
            <a:extLst>
              <a:ext uri="{FF2B5EF4-FFF2-40B4-BE49-F238E27FC236}">
                <a16:creationId xmlns:a16="http://schemas.microsoft.com/office/drawing/2014/main" id="{E9995733-FCE3-4DDD-BD3D-5728AE730CE1}"/>
              </a:ext>
            </a:extLst>
          </p:cNvPr>
          <p:cNvSpPr>
            <a:spLocks noGrp="1"/>
          </p:cNvSpPr>
          <p:nvPr>
            <p:ph type="body" sz="half" idx="2"/>
          </p:nvPr>
        </p:nvSpPr>
        <p:spPr>
          <a:xfrm>
            <a:off x="603748" y="2561357"/>
            <a:ext cx="4150244" cy="3236316"/>
          </a:xfrm>
        </p:spPr>
        <p:txBody>
          <a:bodyPr vert="horz" lIns="68580" tIns="34290" rIns="68580" bIns="34290" rtlCol="0" anchor="ctr">
            <a:normAutofit fontScale="92500" lnSpcReduction="20000"/>
          </a:bodyPr>
          <a:lstStyle/>
          <a:p>
            <a:r>
              <a:rPr lang="en-US" sz="1800" dirty="0">
                <a:solidFill>
                  <a:srgbClr val="000000"/>
                </a:solidFill>
                <a:latin typeface="Arial" panose="020B0604020202020204" pitchFamily="34" charset="0"/>
                <a:cs typeface="Arial" panose="020B0604020202020204" pitchFamily="34" charset="0"/>
              </a:rPr>
              <a:t>Operation Ladbroke’s commanding officer was Brigadier Philip Hicks. He commanded a force of 144 gliders, mostly Waco and </a:t>
            </a:r>
            <a:r>
              <a:rPr lang="en-US" sz="1800" dirty="0" err="1">
                <a:solidFill>
                  <a:srgbClr val="000000"/>
                </a:solidFill>
                <a:latin typeface="Arial" panose="020B0604020202020204" pitchFamily="34" charset="0"/>
                <a:cs typeface="Arial" panose="020B0604020202020204" pitchFamily="34" charset="0"/>
              </a:rPr>
              <a:t>Horsas</a:t>
            </a:r>
            <a:r>
              <a:rPr lang="en-US" sz="1800" dirty="0">
                <a:solidFill>
                  <a:srgbClr val="000000"/>
                </a:solidFill>
                <a:latin typeface="Arial" panose="020B0604020202020204" pitchFamily="34" charset="0"/>
                <a:cs typeface="Arial" panose="020B0604020202020204" pitchFamily="34" charset="0"/>
              </a:rPr>
              <a:t>. Both types of glider were laden with men and heavy equipment such as tanks and jeeps, needed for the objective to be achieved.</a:t>
            </a:r>
          </a:p>
          <a:p>
            <a:endParaRPr lang="en-US" sz="1800" dirty="0">
              <a:solidFill>
                <a:srgbClr val="000000"/>
              </a:solidFill>
              <a:latin typeface="Arial" panose="020B0604020202020204" pitchFamily="34" charset="0"/>
              <a:cs typeface="Arial" panose="020B0604020202020204" pitchFamily="34" charset="0"/>
            </a:endParaRPr>
          </a:p>
          <a:p>
            <a:r>
              <a:rPr lang="en-US" sz="1800" dirty="0">
                <a:solidFill>
                  <a:srgbClr val="000000"/>
                </a:solidFill>
                <a:latin typeface="Arial" panose="020B0604020202020204" pitchFamily="34" charset="0"/>
                <a:cs typeface="Arial" panose="020B0604020202020204" pitchFamily="34" charset="0"/>
              </a:rPr>
              <a:t>The objective was to establish a large invasion force on the ground near the town of Syracuse, Sicily, then to secure the Ponte Grande Bridge and eventually, take control of the city, with its strategically vital docks, as the start of a full-scale invasion of Sicily.</a:t>
            </a:r>
          </a:p>
        </p:txBody>
      </p:sp>
    </p:spTree>
    <p:extLst>
      <p:ext uri="{BB962C8B-B14F-4D97-AF65-F5344CB8AC3E}">
        <p14:creationId xmlns:p14="http://schemas.microsoft.com/office/powerpoint/2010/main" val="3895183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1C4414-E0AB-436F-A030-D3EE7469D137}"/>
              </a:ext>
            </a:extLst>
          </p:cNvPr>
          <p:cNvSpPr/>
          <p:nvPr/>
        </p:nvSpPr>
        <p:spPr>
          <a:xfrm>
            <a:off x="933265" y="1616966"/>
            <a:ext cx="7277470" cy="3647152"/>
          </a:xfrm>
          <a:prstGeom prst="rect">
            <a:avLst/>
          </a:prstGeom>
        </p:spPr>
        <p:txBody>
          <a:bodyPr wrap="square">
            <a:spAutoFit/>
          </a:bodyPr>
          <a:lstStyle/>
          <a:p>
            <a:pPr defTabSz="685800" fontAlgn="auto">
              <a:spcBef>
                <a:spcPts val="0"/>
              </a:spcBef>
              <a:spcAft>
                <a:spcPts val="0"/>
              </a:spcAft>
            </a:pPr>
            <a:r>
              <a:rPr lang="en-GB" sz="2100" dirty="0">
                <a:solidFill>
                  <a:prstClr val="black"/>
                </a:solidFill>
                <a:latin typeface="Arial" panose="020B0604020202020204" pitchFamily="34" charset="0"/>
                <a:ea typeface="Times New Roman" panose="02020603050405020304" pitchFamily="18" charset="0"/>
                <a:cs typeface="Arial" panose="020B0604020202020204" pitchFamily="34" charset="0"/>
              </a:rPr>
              <a:t>Operation Ladbroke was part of Operation Husky, the Allied invasion of Sicily. It was the first attempt at a glider landing by the British &amp; Allied forces. Gliders were towed by U.S. planes across the Mediterranean Sea, from North Africa, and then released to land in an area near Syracuse in Sicily. As this</a:t>
            </a:r>
            <a:r>
              <a:rPr lang="en-GB" sz="2100" dirty="0">
                <a:solidFill>
                  <a:srgbClr val="333333"/>
                </a:solidFill>
                <a:latin typeface="Arial" panose="020B0604020202020204" pitchFamily="34" charset="0"/>
                <a:ea typeface="Calibri" panose="020F0502020204030204" pitchFamily="34" charset="0"/>
                <a:cs typeface="Arial" panose="020B0604020202020204" pitchFamily="34" charset="0"/>
              </a:rPr>
              <a:t> was the first mass use of glider troops by the Allied forces, many mistakes were made. Losses were terrible, but the service men involved demonstrated great bravery and heroism. T</a:t>
            </a:r>
            <a:r>
              <a:rPr lang="en-GB" sz="2100" dirty="0">
                <a:solidFill>
                  <a:prstClr val="black"/>
                </a:solidFill>
                <a:latin typeface="Arial" panose="020B0604020202020204" pitchFamily="34" charset="0"/>
                <a:cs typeface="Arial" panose="020B0604020202020204" pitchFamily="34" charset="0"/>
              </a:rPr>
              <a:t>hey actually succeeded in their objective of seizing and holding the Ponte Grande Bridge, a story of bravery and resistance against the odds. </a:t>
            </a:r>
          </a:p>
        </p:txBody>
      </p:sp>
    </p:spTree>
    <p:extLst>
      <p:ext uri="{BB962C8B-B14F-4D97-AF65-F5344CB8AC3E}">
        <p14:creationId xmlns:p14="http://schemas.microsoft.com/office/powerpoint/2010/main" val="3919628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443B2-7BDE-4FAE-A103-E2FF762D710D}"/>
              </a:ext>
            </a:extLst>
          </p:cNvPr>
          <p:cNvSpPr>
            <a:spLocks noGrp="1"/>
          </p:cNvSpPr>
          <p:nvPr>
            <p:ph type="title"/>
          </p:nvPr>
        </p:nvSpPr>
        <p:spPr/>
        <p:txBody>
          <a:bodyPr/>
          <a:lstStyle/>
          <a:p>
            <a:r>
              <a:rPr lang="en-GB" dirty="0"/>
              <a:t>Research</a:t>
            </a:r>
          </a:p>
        </p:txBody>
      </p:sp>
      <p:sp>
        <p:nvSpPr>
          <p:cNvPr id="3" name="Content Placeholder 2">
            <a:extLst>
              <a:ext uri="{FF2B5EF4-FFF2-40B4-BE49-F238E27FC236}">
                <a16:creationId xmlns:a16="http://schemas.microsoft.com/office/drawing/2014/main" id="{FB26EA17-0FFA-434B-849A-8AC8A57F2475}"/>
              </a:ext>
            </a:extLst>
          </p:cNvPr>
          <p:cNvSpPr>
            <a:spLocks noGrp="1"/>
          </p:cNvSpPr>
          <p:nvPr>
            <p:ph idx="1"/>
          </p:nvPr>
        </p:nvSpPr>
        <p:spPr>
          <a:xfrm>
            <a:off x="457200" y="1417638"/>
            <a:ext cx="8229600" cy="4708525"/>
          </a:xfrm>
        </p:spPr>
        <p:txBody>
          <a:bodyPr/>
          <a:lstStyle/>
          <a:p>
            <a:r>
              <a:rPr lang="en-GB" dirty="0"/>
              <a:t>Great Ayton History Society has researched the lives of all the men from Great Ayton who were killed in WW1.</a:t>
            </a:r>
          </a:p>
          <a:p>
            <a:r>
              <a:rPr lang="en-GB" dirty="0"/>
              <a:t>We are now trying to do the same for WW2 casualties </a:t>
            </a:r>
          </a:p>
          <a:p>
            <a:r>
              <a:rPr lang="en-GB" dirty="0"/>
              <a:t>This presentation is for two of these men</a:t>
            </a:r>
          </a:p>
          <a:p>
            <a:r>
              <a:rPr lang="en-GB" dirty="0"/>
              <a:t>Ernest Lack</a:t>
            </a:r>
          </a:p>
          <a:p>
            <a:r>
              <a:rPr lang="en-GB" dirty="0"/>
              <a:t>Alfred Harold Kitching.</a:t>
            </a:r>
          </a:p>
        </p:txBody>
      </p:sp>
    </p:spTree>
    <p:extLst>
      <p:ext uri="{BB962C8B-B14F-4D97-AF65-F5344CB8AC3E}">
        <p14:creationId xmlns:p14="http://schemas.microsoft.com/office/powerpoint/2010/main" val="4194273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61F55-CF4A-48D4-BEBB-45093E0E74CB}"/>
              </a:ext>
            </a:extLst>
          </p:cNvPr>
          <p:cNvSpPr>
            <a:spLocks noGrp="1"/>
          </p:cNvSpPr>
          <p:nvPr>
            <p:ph type="title"/>
          </p:nvPr>
        </p:nvSpPr>
        <p:spPr>
          <a:xfrm>
            <a:off x="360760" y="3671887"/>
            <a:ext cx="2468165" cy="1839515"/>
          </a:xfrm>
        </p:spPr>
        <p:txBody>
          <a:bodyPr vert="horz" lIns="68580" tIns="34290" rIns="68580" bIns="34290" rtlCol="0" anchor="ctr">
            <a:normAutofit/>
          </a:bodyPr>
          <a:lstStyle/>
          <a:p>
            <a:r>
              <a:rPr lang="en-US" sz="2700" dirty="0">
                <a:latin typeface="Arial" panose="020B0604020202020204" pitchFamily="34" charset="0"/>
                <a:cs typeface="Arial" panose="020B0604020202020204" pitchFamily="34" charset="0"/>
              </a:rPr>
              <a:t>Preparing for Operation Ladbroke</a:t>
            </a:r>
          </a:p>
        </p:txBody>
      </p:sp>
      <p:pic>
        <p:nvPicPr>
          <p:cNvPr id="5" name="Picture Placeholder 4">
            <a:extLst>
              <a:ext uri="{FF2B5EF4-FFF2-40B4-BE49-F238E27FC236}">
                <a16:creationId xmlns:a16="http://schemas.microsoft.com/office/drawing/2014/main" id="{7403CE81-3490-4F60-84BF-C22E30DCCC51}"/>
              </a:ext>
            </a:extLst>
          </p:cNvPr>
          <p:cNvPicPr>
            <a:picLocks noGrp="1"/>
          </p:cNvPicPr>
          <p:nvPr>
            <p:ph type="pic" idx="1"/>
          </p:nvPr>
        </p:nvPicPr>
        <p:blipFill rotWithShape="1">
          <a:blip r:embed="rId2" cstate="print">
            <a:extLst>
              <a:ext uri="{28A0092B-C50C-407E-A947-70E740481C1C}">
                <a14:useLocalDpi xmlns:a14="http://schemas.microsoft.com/office/drawing/2010/main"/>
              </a:ext>
            </a:extLst>
          </a:blip>
          <a:srcRect/>
          <a:stretch/>
        </p:blipFill>
        <p:spPr bwMode="auto">
          <a:xfrm>
            <a:off x="15" y="857258"/>
            <a:ext cx="9143985" cy="2782952"/>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53640926-AAD7-44D8-BBD7-CCE9431645EC}">
              <a14:shadowObscured xmlns:a14="http://schemas.microsoft.com/office/drawing/2010/main"/>
            </a:ext>
          </a:extLst>
        </p:spPr>
      </p:pic>
      <p:sp>
        <p:nvSpPr>
          <p:cNvPr id="4" name="Text Placeholder 3">
            <a:extLst>
              <a:ext uri="{FF2B5EF4-FFF2-40B4-BE49-F238E27FC236}">
                <a16:creationId xmlns:a16="http://schemas.microsoft.com/office/drawing/2014/main" id="{7A8974A2-A00E-4E7B-AF2C-1E2190EA31D5}"/>
              </a:ext>
            </a:extLst>
          </p:cNvPr>
          <p:cNvSpPr>
            <a:spLocks noGrp="1"/>
          </p:cNvSpPr>
          <p:nvPr>
            <p:ph type="body" sz="half" idx="2"/>
          </p:nvPr>
        </p:nvSpPr>
        <p:spPr>
          <a:xfrm>
            <a:off x="2902851" y="4073186"/>
            <a:ext cx="5614060" cy="1644589"/>
          </a:xfrm>
        </p:spPr>
        <p:txBody>
          <a:bodyPr vert="horz" lIns="68580" tIns="34290" rIns="68580" bIns="34290" rtlCol="0" anchor="ctr">
            <a:normAutofit fontScale="92500" lnSpcReduction="20000"/>
          </a:bodyPr>
          <a:lstStyle/>
          <a:p>
            <a:r>
              <a:rPr lang="en-US" sz="1800" dirty="0">
                <a:latin typeface="Arial" panose="020B0604020202020204" pitchFamily="34" charset="0"/>
                <a:cs typeface="Arial" panose="020B0604020202020204" pitchFamily="34" charset="0"/>
              </a:rPr>
              <a:t>This photo gives us a clue of what went wrong during this operation. It is from the Imperial War Museum Collection and shows half a platoon of the 1</a:t>
            </a:r>
            <a:r>
              <a:rPr lang="en-US" sz="1800" baseline="30000" dirty="0">
                <a:latin typeface="Arial" panose="020B0604020202020204" pitchFamily="34" charset="0"/>
                <a:cs typeface="Arial" panose="020B0604020202020204" pitchFamily="34" charset="0"/>
              </a:rPr>
              <a:t>st</a:t>
            </a:r>
            <a:r>
              <a:rPr lang="en-US" sz="1800" dirty="0">
                <a:latin typeface="Arial" panose="020B0604020202020204" pitchFamily="34" charset="0"/>
                <a:cs typeface="Arial" panose="020B0604020202020204" pitchFamily="34" charset="0"/>
              </a:rPr>
              <a:t> Border Regiment, in front of their Waco glider before take-off on the 9</a:t>
            </a:r>
            <a:r>
              <a:rPr lang="en-US" sz="1800" baseline="30000" dirty="0">
                <a:latin typeface="Arial" panose="020B0604020202020204" pitchFamily="34" charset="0"/>
                <a:cs typeface="Arial" panose="020B0604020202020204" pitchFamily="34" charset="0"/>
              </a:rPr>
              <a:t>th</a:t>
            </a:r>
            <a:r>
              <a:rPr lang="en-US" sz="1800" dirty="0">
                <a:latin typeface="Arial" panose="020B0604020202020204" pitchFamily="34" charset="0"/>
                <a:cs typeface="Arial" panose="020B0604020202020204" pitchFamily="34" charset="0"/>
              </a:rPr>
              <a:t> July 1943. A soldier to the right of </a:t>
            </a:r>
            <a:r>
              <a:rPr lang="en-US" sz="1800" dirty="0" err="1">
                <a:latin typeface="Arial" panose="020B0604020202020204" pitchFamily="34" charset="0"/>
                <a:cs typeface="Arial" panose="020B0604020202020204" pitchFamily="34" charset="0"/>
              </a:rPr>
              <a:t>centre</a:t>
            </a:r>
            <a:r>
              <a:rPr lang="en-US" sz="1800" dirty="0">
                <a:latin typeface="Arial" panose="020B0604020202020204" pitchFamily="34" charset="0"/>
                <a:cs typeface="Arial" panose="020B0604020202020204" pitchFamily="34" charset="0"/>
              </a:rPr>
              <a:t>, is holding an escape axe which he may have used later to save the lives of himself and his comrades if they landed in the sea.</a:t>
            </a:r>
          </a:p>
        </p:txBody>
      </p:sp>
    </p:spTree>
    <p:extLst>
      <p:ext uri="{BB962C8B-B14F-4D97-AF65-F5344CB8AC3E}">
        <p14:creationId xmlns:p14="http://schemas.microsoft.com/office/powerpoint/2010/main" val="1628004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28ED445D-4E42-4D03-B32B-BEFAAA9B0BFB}"/>
              </a:ext>
            </a:extLst>
          </p:cNvPr>
          <p:cNvSpPr>
            <a:spLocks noGrp="1"/>
          </p:cNvSpPr>
          <p:nvPr>
            <p:ph type="title"/>
          </p:nvPr>
        </p:nvSpPr>
        <p:spPr>
          <a:xfrm>
            <a:off x="6820122" y="1321261"/>
            <a:ext cx="1960404" cy="3595925"/>
          </a:xfrm>
        </p:spPr>
        <p:txBody>
          <a:bodyPr vert="horz" lIns="68580" tIns="34290" rIns="68580" bIns="34290" rtlCol="0" anchor="ctr">
            <a:normAutofit/>
          </a:bodyPr>
          <a:lstStyle/>
          <a:p>
            <a:r>
              <a:rPr lang="en-US" sz="2700" dirty="0">
                <a:solidFill>
                  <a:srgbClr val="FFFFFF"/>
                </a:solidFill>
                <a:latin typeface="Arial" panose="020B0604020202020204" pitchFamily="34" charset="0"/>
                <a:cs typeface="Arial" panose="020B0604020202020204" pitchFamily="34" charset="0"/>
              </a:rPr>
              <a:t>Men loading a jeep onto a glider</a:t>
            </a:r>
          </a:p>
        </p:txBody>
      </p:sp>
      <p:sp>
        <p:nvSpPr>
          <p:cNvPr id="2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016" y="1220724"/>
            <a:ext cx="6096762" cy="429310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pic>
        <p:nvPicPr>
          <p:cNvPr id="4" name="Content Placeholder 3">
            <a:hlinkClick r:id="rId2"/>
            <a:extLst>
              <a:ext uri="{FF2B5EF4-FFF2-40B4-BE49-F238E27FC236}">
                <a16:creationId xmlns:a16="http://schemas.microsoft.com/office/drawing/2014/main" id="{C5DA74A0-AD53-4E7E-A8FC-79601A93DA13}"/>
              </a:ext>
            </a:extLst>
          </p:cNvPr>
          <p:cNvPicPr>
            <a:picLocks noGrp="1"/>
          </p:cNvPicPr>
          <p:nvPr>
            <p:ph idx="1"/>
          </p:nvPr>
        </p:nvPicPr>
        <p:blipFill rotWithShape="1">
          <a:blip r:embed="rId3" cstate="email">
            <a:extLst>
              <a:ext uri="{28A0092B-C50C-407E-A947-70E740481C1C}">
                <a14:useLocalDpi xmlns:a14="http://schemas.microsoft.com/office/drawing/2010/main"/>
              </a:ext>
            </a:extLst>
          </a:blip>
          <a:srcRect b="-1"/>
          <a:stretch/>
        </p:blipFill>
        <p:spPr bwMode="auto">
          <a:xfrm>
            <a:off x="732188" y="1564154"/>
            <a:ext cx="5372417" cy="3606249"/>
          </a:xfrm>
          <a:prstGeom prst="rect">
            <a:avLst/>
          </a:prstGeom>
          <a:noFill/>
          <a:effectLst/>
        </p:spPr>
      </p:pic>
    </p:spTree>
    <p:extLst>
      <p:ext uri="{BB962C8B-B14F-4D97-AF65-F5344CB8AC3E}">
        <p14:creationId xmlns:p14="http://schemas.microsoft.com/office/powerpoint/2010/main" val="603884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121729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pic>
        <p:nvPicPr>
          <p:cNvPr id="2" name="Picture 1" descr="Image result for operation ladbroke">
            <a:extLst>
              <a:ext uri="{FF2B5EF4-FFF2-40B4-BE49-F238E27FC236}">
                <a16:creationId xmlns:a16="http://schemas.microsoft.com/office/drawing/2014/main" id="{F31A4199-8F26-4527-8299-DAF19D3D68E8}"/>
              </a:ext>
            </a:extLst>
          </p:cNvPr>
          <p:cNvPicPr/>
          <p:nvPr/>
        </p:nvPicPr>
        <p:blipFill>
          <a:blip r:embed="rId2">
            <a:extLst>
              <a:ext uri="{28A0092B-C50C-407E-A947-70E740481C1C}">
                <a14:useLocalDpi xmlns:a14="http://schemas.microsoft.com/office/drawing/2010/main"/>
              </a:ext>
            </a:extLst>
          </a:blip>
          <a:stretch>
            <a:fillRect/>
          </a:stretch>
        </p:blipFill>
        <p:spPr bwMode="auto">
          <a:xfrm>
            <a:off x="482600" y="1701229"/>
            <a:ext cx="8178800" cy="3455543"/>
          </a:xfrm>
          <a:prstGeom prst="rect">
            <a:avLst/>
          </a:prstGeom>
          <a:noFill/>
        </p:spPr>
      </p:pic>
    </p:spTree>
    <p:extLst>
      <p:ext uri="{BB962C8B-B14F-4D97-AF65-F5344CB8AC3E}">
        <p14:creationId xmlns:p14="http://schemas.microsoft.com/office/powerpoint/2010/main" val="4288925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A337A-93C3-484F-8733-D593F8E0390D}"/>
              </a:ext>
            </a:extLst>
          </p:cNvPr>
          <p:cNvSpPr>
            <a:spLocks noGrp="1"/>
          </p:cNvSpPr>
          <p:nvPr>
            <p:ph type="title"/>
          </p:nvPr>
        </p:nvSpPr>
        <p:spPr>
          <a:xfrm>
            <a:off x="571501" y="1006982"/>
            <a:ext cx="3985902" cy="994172"/>
          </a:xfrm>
        </p:spPr>
        <p:txBody>
          <a:bodyPr vert="horz" lIns="68580" tIns="34290" rIns="68580" bIns="34290" rtlCol="0" anchor="ctr">
            <a:normAutofit/>
          </a:bodyPr>
          <a:lstStyle/>
          <a:p>
            <a:r>
              <a:rPr lang="en-US" dirty="0">
                <a:latin typeface="Arial" panose="020B0604020202020204" pitchFamily="34" charset="0"/>
                <a:cs typeface="Arial" panose="020B0604020202020204" pitchFamily="34" charset="0"/>
              </a:rPr>
              <a:t>So, what went wrong?</a:t>
            </a:r>
          </a:p>
        </p:txBody>
      </p:sp>
      <p:sp>
        <p:nvSpPr>
          <p:cNvPr id="4" name="Text Placeholder 3">
            <a:extLst>
              <a:ext uri="{FF2B5EF4-FFF2-40B4-BE49-F238E27FC236}">
                <a16:creationId xmlns:a16="http://schemas.microsoft.com/office/drawing/2014/main" id="{BF04672F-F781-4AD9-A9D2-237229E3F291}"/>
              </a:ext>
            </a:extLst>
          </p:cNvPr>
          <p:cNvSpPr>
            <a:spLocks noGrp="1"/>
          </p:cNvSpPr>
          <p:nvPr>
            <p:ph type="body" sz="half" idx="2"/>
          </p:nvPr>
        </p:nvSpPr>
        <p:spPr>
          <a:xfrm>
            <a:off x="571500" y="1880706"/>
            <a:ext cx="4206915" cy="4030157"/>
          </a:xfrm>
        </p:spPr>
        <p:txBody>
          <a:bodyPr vert="horz" lIns="68580" tIns="34290" rIns="68580" bIns="34290" rtlCol="0" anchor="t">
            <a:normAutofit/>
          </a:bodyPr>
          <a:lstStyle/>
          <a:p>
            <a:r>
              <a:rPr lang="en-US" sz="1500" dirty="0">
                <a:latin typeface="Arial" panose="020B0604020202020204" pitchFamily="34" charset="0"/>
                <a:cs typeface="Arial" panose="020B0604020202020204" pitchFamily="34" charset="0"/>
              </a:rPr>
              <a:t>Sadly, most of the gliders did not reach their destination in Sicily.</a:t>
            </a:r>
          </a:p>
          <a:p>
            <a:r>
              <a:rPr lang="en-US" sz="1500" dirty="0">
                <a:latin typeface="Arial" panose="020B0604020202020204" pitchFamily="34" charset="0"/>
                <a:cs typeface="Arial" panose="020B0604020202020204" pitchFamily="34" charset="0"/>
              </a:rPr>
              <a:t>Of the original force of 144 aircraft, only 56 reached Sicily, with only 12 on or close to their landing zone. </a:t>
            </a:r>
          </a:p>
          <a:p>
            <a:r>
              <a:rPr lang="en-US" sz="1500" dirty="0">
                <a:latin typeface="Arial" panose="020B0604020202020204" pitchFamily="34" charset="0"/>
                <a:cs typeface="Arial" panose="020B0604020202020204" pitchFamily="34" charset="0"/>
              </a:rPr>
              <a:t>A few planes turned back, but 73 gliders came down into the sea, with the loss of 252 men. </a:t>
            </a:r>
          </a:p>
          <a:p>
            <a:r>
              <a:rPr lang="en-US" sz="1500" dirty="0">
                <a:latin typeface="Arial" panose="020B0604020202020204" pitchFamily="34" charset="0"/>
                <a:cs typeface="Arial" panose="020B0604020202020204" pitchFamily="34" charset="0"/>
              </a:rPr>
              <a:t>At first it was believed that over 500 men had drowned, but eventually half turned up after being rescued by various ships in the Mediterranean. </a:t>
            </a:r>
          </a:p>
          <a:p>
            <a:r>
              <a:rPr lang="en-US" sz="1500" dirty="0">
                <a:latin typeface="Arial" panose="020B0604020202020204" pitchFamily="34" charset="0"/>
                <a:cs typeface="Arial" panose="020B0604020202020204" pitchFamily="34" charset="0"/>
              </a:rPr>
              <a:t>Many of the senior commanders of the operation were taken out at this point, including Brigadier Philip Hicks, in command of the 1</a:t>
            </a:r>
            <a:r>
              <a:rPr lang="en-US" sz="1500" baseline="30000" dirty="0">
                <a:latin typeface="Arial" panose="020B0604020202020204" pitchFamily="34" charset="0"/>
                <a:cs typeface="Arial" panose="020B0604020202020204" pitchFamily="34" charset="0"/>
              </a:rPr>
              <a:t>st</a:t>
            </a:r>
            <a:r>
              <a:rPr lang="en-US" sz="1500" dirty="0">
                <a:latin typeface="Arial" panose="020B0604020202020204" pitchFamily="34" charset="0"/>
                <a:cs typeface="Arial" panose="020B0604020202020204" pitchFamily="34" charset="0"/>
              </a:rPr>
              <a:t> Airlanding Brigade. He came down in the sea and had to be rescued later.</a:t>
            </a:r>
          </a:p>
        </p:txBody>
      </p:sp>
      <p:sp>
        <p:nvSpPr>
          <p:cNvPr id="14"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855744"/>
            <a:ext cx="4206915" cy="4380209"/>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pic>
        <p:nvPicPr>
          <p:cNvPr id="5" name="Content Placeholder 4">
            <a:extLst>
              <a:ext uri="{FF2B5EF4-FFF2-40B4-BE49-F238E27FC236}">
                <a16:creationId xmlns:a16="http://schemas.microsoft.com/office/drawing/2014/main" id="{0BBCE5B9-8DEA-41B0-A099-F44ED3EF40EE}"/>
              </a:ext>
            </a:extLst>
          </p:cNvPr>
          <p:cNvPicPr>
            <a:picLocks noGrp="1"/>
          </p:cNvPicPr>
          <p:nvPr>
            <p:ph idx="1"/>
          </p:nvPr>
        </p:nvPicPr>
        <p:blipFill rotWithShape="1">
          <a:blip r:embed="rId2" cstate="email">
            <a:extLst>
              <a:ext uri="{28A0092B-C50C-407E-A947-70E740481C1C}">
                <a14:useLocalDpi xmlns:a14="http://schemas.microsoft.com/office/drawing/2010/main"/>
              </a:ext>
            </a:extLst>
          </a:blip>
          <a:srcRect b="-1"/>
          <a:stretch/>
        </p:blipFill>
        <p:spPr bwMode="auto">
          <a:xfrm>
            <a:off x="5062606" y="857249"/>
            <a:ext cx="4081394" cy="4241205"/>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2605754373"/>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CB8EE-A4F5-4A69-BD6D-BE687EC77DCF}"/>
              </a:ext>
            </a:extLst>
          </p:cNvPr>
          <p:cNvSpPr>
            <a:spLocks noGrp="1"/>
          </p:cNvSpPr>
          <p:nvPr>
            <p:ph type="title"/>
          </p:nvPr>
        </p:nvSpPr>
        <p:spPr>
          <a:xfrm>
            <a:off x="628650" y="1131094"/>
            <a:ext cx="7886700" cy="1008055"/>
          </a:xfrm>
        </p:spPr>
        <p:txBody>
          <a:bodyPr>
            <a:normAutofit fontScale="90000"/>
          </a:bodyPr>
          <a:lstStyle/>
          <a:p>
            <a:r>
              <a:rPr lang="en-GB" sz="1800" dirty="0" err="1">
                <a:latin typeface="Arial" panose="020B0604020202020204" pitchFamily="34" charset="0"/>
                <a:cs typeface="Arial" panose="020B0604020202020204" pitchFamily="34" charset="0"/>
              </a:rPr>
              <a:t>Horsa</a:t>
            </a:r>
            <a:r>
              <a:rPr lang="en-GB" sz="1800" dirty="0">
                <a:latin typeface="Arial" panose="020B0604020202020204" pitchFamily="34" charset="0"/>
                <a:cs typeface="Arial" panose="020B0604020202020204" pitchFamily="34" charset="0"/>
              </a:rPr>
              <a:t> glider fuselage, crashed in the Mediterranean Sea.</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Why did it crash land?</a:t>
            </a:r>
            <a:br>
              <a:rPr lang="en-GB" sz="1800" dirty="0">
                <a:latin typeface="Arial" panose="020B0604020202020204" pitchFamily="34" charset="0"/>
                <a:cs typeface="Arial" panose="020B0604020202020204" pitchFamily="34" charset="0"/>
              </a:rPr>
            </a:br>
            <a:br>
              <a:rPr lang="en-GB" sz="1800" dirty="0">
                <a:latin typeface="Arial" panose="020B0604020202020204" pitchFamily="34" charset="0"/>
                <a:cs typeface="Arial" panose="020B0604020202020204" pitchFamily="34" charset="0"/>
              </a:rPr>
            </a:br>
            <a:endParaRPr lang="en-GB" sz="1800" dirty="0">
              <a:latin typeface="Arial" panose="020B0604020202020204" pitchFamily="34" charset="0"/>
              <a:cs typeface="Arial" panose="020B0604020202020204" pitchFamily="34" charset="0"/>
            </a:endParaRPr>
          </a:p>
        </p:txBody>
      </p:sp>
      <p:pic>
        <p:nvPicPr>
          <p:cNvPr id="4" name="image">
            <a:extLst>
              <a:ext uri="{FF2B5EF4-FFF2-40B4-BE49-F238E27FC236}">
                <a16:creationId xmlns:a16="http://schemas.microsoft.com/office/drawing/2014/main" id="{4A3F6298-02CA-49A0-B751-756D5FC6915F}"/>
              </a:ext>
            </a:extLst>
          </p:cNvPr>
          <p:cNvPicPr>
            <a:picLocks noGrp="1"/>
          </p:cNvPicPr>
          <p:nvPr>
            <p:ph sz="half" idx="1"/>
          </p:nvPr>
        </p:nvPicPr>
        <p:blipFill>
          <a:blip r:embed="rId2" cstate="email">
            <a:extLst>
              <a:ext uri="{28A0092B-C50C-407E-A947-70E740481C1C}">
                <a14:useLocalDpi xmlns:a14="http://schemas.microsoft.com/office/drawing/2010/main"/>
              </a:ext>
            </a:extLst>
          </a:blip>
          <a:stretch>
            <a:fillRect/>
          </a:stretch>
        </p:blipFill>
        <p:spPr bwMode="auto">
          <a:xfrm>
            <a:off x="628650" y="2683704"/>
            <a:ext cx="4000500" cy="2261713"/>
          </a:xfrm>
          <a:prstGeom prst="rect">
            <a:avLst/>
          </a:prstGeom>
          <a:noFill/>
          <a:ln>
            <a:noFill/>
          </a:ln>
        </p:spPr>
      </p:pic>
      <p:sp>
        <p:nvSpPr>
          <p:cNvPr id="3" name="Content Placeholder 2">
            <a:extLst>
              <a:ext uri="{FF2B5EF4-FFF2-40B4-BE49-F238E27FC236}">
                <a16:creationId xmlns:a16="http://schemas.microsoft.com/office/drawing/2014/main" id="{737B81F7-5028-44E2-9510-16FDA5FB47E3}"/>
              </a:ext>
            </a:extLst>
          </p:cNvPr>
          <p:cNvSpPr>
            <a:spLocks noGrp="1"/>
          </p:cNvSpPr>
          <p:nvPr>
            <p:ph sz="half" idx="2"/>
          </p:nvPr>
        </p:nvSpPr>
        <p:spPr>
          <a:xfrm>
            <a:off x="4629150" y="1689532"/>
            <a:ext cx="3886200" cy="3800441"/>
          </a:xfrm>
        </p:spPr>
        <p:txBody>
          <a:bodyPr>
            <a:normAutofit fontScale="92500" lnSpcReduction="20000"/>
          </a:bodyPr>
          <a:lstStyle/>
          <a:p>
            <a:pPr marL="0" indent="0">
              <a:buNone/>
            </a:pPr>
            <a:r>
              <a:rPr lang="en-GB" sz="1800" dirty="0">
                <a:latin typeface="Arial" panose="020B0604020202020204" pitchFamily="34" charset="0"/>
                <a:cs typeface="Arial" panose="020B0604020202020204" pitchFamily="34" charset="0"/>
              </a:rPr>
              <a:t>Hicks had been warned that bad weather was forecast, with a possible head wind and restricted vision, but he decided to go ahead with the operation. </a:t>
            </a:r>
          </a:p>
          <a:p>
            <a:pPr marL="0" indent="0">
              <a:buNone/>
            </a:pPr>
            <a:r>
              <a:rPr lang="en-GB" sz="1800" dirty="0">
                <a:latin typeface="Arial" panose="020B0604020202020204" pitchFamily="34" charset="0"/>
                <a:cs typeface="Arial" panose="020B0604020202020204" pitchFamily="34" charset="0"/>
              </a:rPr>
              <a:t>Many of the US pilots, flying the planes towing the gliders, were inexperienced.</a:t>
            </a:r>
          </a:p>
          <a:p>
            <a:pPr marL="0" indent="0">
              <a:buNone/>
            </a:pPr>
            <a:r>
              <a:rPr lang="en-GB" sz="1800" dirty="0">
                <a:latin typeface="Arial" panose="020B0604020202020204" pitchFamily="34" charset="0"/>
                <a:cs typeface="Arial" panose="020B0604020202020204" pitchFamily="34" charset="0"/>
              </a:rPr>
              <a:t>Italian and German soldiers had prevented Allied Pathfinders from lighting flares to guide the planes in. </a:t>
            </a:r>
          </a:p>
          <a:p>
            <a:pPr marL="0" indent="0">
              <a:buNone/>
            </a:pPr>
            <a:r>
              <a:rPr lang="en-GB" sz="1800" dirty="0">
                <a:latin typeface="Arial" panose="020B0604020202020204" pitchFamily="34" charset="0"/>
                <a:cs typeface="Arial" panose="020B0604020202020204" pitchFamily="34" charset="0"/>
              </a:rPr>
              <a:t>Many planes came under fire before or just as they reached the coast. Some were hit and crashed. Some turned back, dropping their tow ropes as they did so, leaving the gliders too far from the shore.</a:t>
            </a:r>
          </a:p>
        </p:txBody>
      </p:sp>
    </p:spTree>
    <p:extLst>
      <p:ext uri="{BB962C8B-B14F-4D97-AF65-F5344CB8AC3E}">
        <p14:creationId xmlns:p14="http://schemas.microsoft.com/office/powerpoint/2010/main" val="1079903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97B924-402B-46AB-AC51-495E2BCBDAA1}"/>
              </a:ext>
            </a:extLst>
          </p:cNvPr>
          <p:cNvSpPr/>
          <p:nvPr/>
        </p:nvSpPr>
        <p:spPr>
          <a:xfrm>
            <a:off x="580378" y="1732382"/>
            <a:ext cx="7983245" cy="3739485"/>
          </a:xfrm>
          <a:prstGeom prst="rect">
            <a:avLst/>
          </a:prstGeom>
        </p:spPr>
        <p:txBody>
          <a:bodyPr wrap="square">
            <a:spAutoFit/>
          </a:bodyPr>
          <a:lstStyle/>
          <a:p>
            <a:pPr defTabSz="685800" fontAlgn="auto">
              <a:spcBef>
                <a:spcPts val="0"/>
              </a:spcBef>
              <a:spcAft>
                <a:spcPts val="0"/>
              </a:spcAft>
            </a:pP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Unfortunately, Ernest (</a:t>
            </a:r>
            <a:r>
              <a:rPr lang="en-GB" dirty="0" err="1">
                <a:solidFill>
                  <a:srgbClr val="000000"/>
                </a:solidFill>
                <a:latin typeface="Arial" panose="020B0604020202020204" pitchFamily="34" charset="0"/>
                <a:ea typeface="Calibri" panose="020F0502020204030204" pitchFamily="34" charset="0"/>
                <a:cs typeface="Arial" panose="020B0604020202020204" pitchFamily="34" charset="0"/>
              </a:rPr>
              <a:t>Napsy</a:t>
            </a: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 Lack was on board one of the gliders that didn’t make it. He drowned on 9</a:t>
            </a:r>
            <a:r>
              <a:rPr lang="en-GB" baseline="30000" dirty="0">
                <a:solidFill>
                  <a:srgbClr val="000000"/>
                </a:solidFill>
                <a:latin typeface="Arial" panose="020B0604020202020204" pitchFamily="34" charset="0"/>
                <a:ea typeface="Calibri" panose="020F0502020204030204" pitchFamily="34" charset="0"/>
                <a:cs typeface="Arial" panose="020B0604020202020204" pitchFamily="34" charset="0"/>
              </a:rPr>
              <a:t>th</a:t>
            </a: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 July 1943, when his glider was released too early by a US air force plane. The family have never known the reason why the glider was released early. </a:t>
            </a:r>
          </a:p>
          <a:p>
            <a:pPr defTabSz="685800" fontAlgn="auto">
              <a:spcBef>
                <a:spcPts val="0"/>
              </a:spcBef>
              <a:spcAft>
                <a:spcPts val="0"/>
              </a:spcAft>
            </a:pP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Possibly, the plane had come under fire or had mistaken its position.  </a:t>
            </a:r>
          </a:p>
          <a:p>
            <a:pPr defTabSz="685800" fontAlgn="auto">
              <a:spcBef>
                <a:spcPts val="0"/>
              </a:spcBef>
              <a:spcAft>
                <a:spcPts val="0"/>
              </a:spcAft>
            </a:pP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Or perhaps the weather had taken a turn for the worse, there was definitely cloud covering the moon and a strong head wind. </a:t>
            </a:r>
          </a:p>
          <a:p>
            <a:pPr defTabSz="685800" fontAlgn="auto">
              <a:spcBef>
                <a:spcPts val="0"/>
              </a:spcBef>
              <a:spcAft>
                <a:spcPts val="0"/>
              </a:spcAft>
            </a:pP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For whatever reason, the pilot decided to release the glider over the Mediterranean, </a:t>
            </a:r>
            <a:r>
              <a:rPr lang="en-GB" dirty="0" err="1">
                <a:solidFill>
                  <a:srgbClr val="000000"/>
                </a:solidFill>
                <a:latin typeface="Arial" panose="020B0604020202020204" pitchFamily="34" charset="0"/>
                <a:ea typeface="Calibri" panose="020F0502020204030204" pitchFamily="34" charset="0"/>
                <a:cs typeface="Arial" panose="020B0604020202020204" pitchFamily="34" charset="0"/>
              </a:rPr>
              <a:t>en</a:t>
            </a: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 route from Tunis, far too far from the target of the Island of Sicily. </a:t>
            </a:r>
          </a:p>
          <a:p>
            <a:pPr defTabSz="685800" fontAlgn="auto">
              <a:spcBef>
                <a:spcPts val="0"/>
              </a:spcBef>
              <a:spcAft>
                <a:spcPts val="0"/>
              </a:spcAft>
            </a:pPr>
            <a:r>
              <a:rPr lang="en-GB" dirty="0" err="1">
                <a:solidFill>
                  <a:srgbClr val="000000"/>
                </a:solidFill>
                <a:latin typeface="Arial" panose="020B0604020202020204" pitchFamily="34" charset="0"/>
                <a:ea typeface="Calibri" panose="020F0502020204030204" pitchFamily="34" charset="0"/>
                <a:cs typeface="Arial" panose="020B0604020202020204" pitchFamily="34" charset="0"/>
              </a:rPr>
              <a:t>Napsy’s</a:t>
            </a: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 family always claimed that he was afraid of water, and it is tragic that his life came to an end in the Mediterranean Sea.</a:t>
            </a:r>
            <a:endParaRPr lang="en-GB"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685800" fontAlgn="auto">
              <a:spcBef>
                <a:spcPts val="0"/>
              </a:spcBef>
              <a:spcAft>
                <a:spcPts val="0"/>
              </a:spcAft>
            </a:pPr>
            <a:endParaRPr lang="en-GB" sz="2100" dirty="0">
              <a:solidFill>
                <a:prstClr val="black"/>
              </a:solidFill>
              <a:latin typeface="Calibri" panose="020F0502020204030204"/>
            </a:endParaRPr>
          </a:p>
        </p:txBody>
      </p:sp>
    </p:spTree>
    <p:extLst>
      <p:ext uri="{BB962C8B-B14F-4D97-AF65-F5344CB8AC3E}">
        <p14:creationId xmlns:p14="http://schemas.microsoft.com/office/powerpoint/2010/main" val="2637925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18E3B-14B3-4696-A41C-7029AAB4E406}"/>
              </a:ext>
            </a:extLst>
          </p:cNvPr>
          <p:cNvSpPr>
            <a:spLocks noGrp="1"/>
          </p:cNvSpPr>
          <p:nvPr>
            <p:ph type="title"/>
          </p:nvPr>
        </p:nvSpPr>
        <p:spPr>
          <a:xfrm>
            <a:off x="401713" y="1196578"/>
            <a:ext cx="2949178" cy="802481"/>
          </a:xfrm>
        </p:spPr>
        <p:txBody>
          <a:bodyPr/>
          <a:lstStyle/>
          <a:p>
            <a:r>
              <a:rPr lang="en-GB" dirty="0">
                <a:latin typeface="Arial" panose="020B0604020202020204" pitchFamily="34" charset="0"/>
                <a:cs typeface="Arial" panose="020B0604020202020204" pitchFamily="34" charset="0"/>
              </a:rPr>
              <a:t>Service and Casualty Form</a:t>
            </a:r>
          </a:p>
        </p:txBody>
      </p:sp>
      <p:sp>
        <p:nvSpPr>
          <p:cNvPr id="3" name="Picture Placeholder 2">
            <a:extLst>
              <a:ext uri="{FF2B5EF4-FFF2-40B4-BE49-F238E27FC236}">
                <a16:creationId xmlns:a16="http://schemas.microsoft.com/office/drawing/2014/main" id="{3C80D12B-324B-44A9-883C-A4E79F7E1A12}"/>
              </a:ext>
            </a:extLst>
          </p:cNvPr>
          <p:cNvSpPr>
            <a:spLocks noGrp="1"/>
          </p:cNvSpPr>
          <p:nvPr>
            <p:ph type="pic" idx="1"/>
          </p:nvPr>
        </p:nvSpPr>
        <p:spPr/>
      </p:sp>
      <p:sp>
        <p:nvSpPr>
          <p:cNvPr id="4" name="Text Placeholder 3">
            <a:extLst>
              <a:ext uri="{FF2B5EF4-FFF2-40B4-BE49-F238E27FC236}">
                <a16:creationId xmlns:a16="http://schemas.microsoft.com/office/drawing/2014/main" id="{97A985F7-F257-48DC-A8DA-C963D28E78D3}"/>
              </a:ext>
            </a:extLst>
          </p:cNvPr>
          <p:cNvSpPr>
            <a:spLocks noGrp="1"/>
          </p:cNvSpPr>
          <p:nvPr>
            <p:ph type="body" sz="half" idx="2"/>
          </p:nvPr>
        </p:nvSpPr>
        <p:spPr>
          <a:xfrm>
            <a:off x="401713" y="2400300"/>
            <a:ext cx="2228297" cy="2852738"/>
          </a:xfrm>
        </p:spPr>
        <p:txBody>
          <a:bodyPr>
            <a:normAutofit fontScale="85000" lnSpcReduction="20000"/>
          </a:bodyPr>
          <a:lstStyle/>
          <a:p>
            <a:r>
              <a:rPr lang="en-GB" sz="1800" dirty="0">
                <a:solidFill>
                  <a:srgbClr val="000000"/>
                </a:solidFill>
                <a:latin typeface="Arial" panose="020B0604020202020204" pitchFamily="34" charset="0"/>
                <a:ea typeface="Calibri" panose="020F0502020204030204" pitchFamily="34" charset="0"/>
                <a:cs typeface="Arial" panose="020B0604020202020204" pitchFamily="34" charset="0"/>
              </a:rPr>
              <a:t>On his Service and Casualty Form, </a:t>
            </a:r>
            <a:r>
              <a:rPr lang="en-GB" sz="1800" dirty="0" err="1">
                <a:solidFill>
                  <a:srgbClr val="000000"/>
                </a:solidFill>
                <a:latin typeface="Arial" panose="020B0604020202020204" pitchFamily="34" charset="0"/>
                <a:ea typeface="Calibri" panose="020F0502020204030204" pitchFamily="34" charset="0"/>
                <a:cs typeface="Arial" panose="020B0604020202020204" pitchFamily="34" charset="0"/>
              </a:rPr>
              <a:t>Napsy</a:t>
            </a:r>
            <a:r>
              <a:rPr lang="en-GB" sz="1800" dirty="0">
                <a:solidFill>
                  <a:srgbClr val="000000"/>
                </a:solidFill>
                <a:latin typeface="Arial" panose="020B0604020202020204" pitchFamily="34" charset="0"/>
                <a:ea typeface="Calibri" panose="020F0502020204030204" pitchFamily="34" charset="0"/>
                <a:cs typeface="Arial" panose="020B0604020202020204" pitchFamily="34" charset="0"/>
              </a:rPr>
              <a:t> is listed as being in North Africa until 9</a:t>
            </a:r>
            <a:r>
              <a:rPr lang="en-GB" sz="1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th</a:t>
            </a:r>
            <a:r>
              <a:rPr lang="en-GB" sz="1800" dirty="0">
                <a:solidFill>
                  <a:srgbClr val="000000"/>
                </a:solidFill>
                <a:latin typeface="Arial" panose="020B0604020202020204" pitchFamily="34" charset="0"/>
                <a:ea typeface="Calibri" panose="020F0502020204030204" pitchFamily="34" charset="0"/>
                <a:cs typeface="Arial" panose="020B0604020202020204" pitchFamily="34" charset="0"/>
              </a:rPr>
              <a:t> July 1943.</a:t>
            </a:r>
          </a:p>
          <a:p>
            <a:r>
              <a:rPr lang="en-GB" sz="1800" dirty="0">
                <a:solidFill>
                  <a:srgbClr val="000000"/>
                </a:solidFill>
                <a:latin typeface="Arial" panose="020B0604020202020204" pitchFamily="34" charset="0"/>
                <a:ea typeface="Calibri" panose="020F0502020204030204" pitchFamily="34" charset="0"/>
                <a:cs typeface="Arial" panose="020B0604020202020204" pitchFamily="34" charset="0"/>
              </a:rPr>
              <a:t> He was listed as missing, on the 10</a:t>
            </a:r>
            <a:r>
              <a:rPr lang="en-GB" sz="1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th</a:t>
            </a:r>
            <a:r>
              <a:rPr lang="en-GB" sz="1800" dirty="0">
                <a:solidFill>
                  <a:srgbClr val="000000"/>
                </a:solidFill>
                <a:latin typeface="Arial" panose="020B0604020202020204" pitchFamily="34" charset="0"/>
                <a:ea typeface="Calibri" panose="020F0502020204030204" pitchFamily="34" charset="0"/>
                <a:cs typeface="Arial" panose="020B0604020202020204" pitchFamily="34" charset="0"/>
              </a:rPr>
              <a:t> July 1943. Then, later that day he is listed as, “Now presumed killed in action.”</a:t>
            </a:r>
          </a:p>
          <a:p>
            <a:r>
              <a:rPr lang="en-GB" sz="1800" dirty="0">
                <a:solidFill>
                  <a:srgbClr val="000000"/>
                </a:solidFill>
                <a:latin typeface="Arial" panose="020B0604020202020204" pitchFamily="34" charset="0"/>
                <a:ea typeface="Calibri" panose="020F0502020204030204" pitchFamily="34" charset="0"/>
                <a:cs typeface="Arial" panose="020B0604020202020204" pitchFamily="34" charset="0"/>
              </a:rPr>
              <a:t>His military service had lasted for 3 years and 43 days.</a:t>
            </a:r>
            <a:endParaRPr lang="en-GB" sz="1800" dirty="0">
              <a:latin typeface="Arial" panose="020B0604020202020204" pitchFamily="34" charset="0"/>
              <a:ea typeface="Calibri" panose="020F0502020204030204" pitchFamily="34" charset="0"/>
              <a:cs typeface="Arial" panose="020B0604020202020204" pitchFamily="34" charset="0"/>
            </a:endParaRPr>
          </a:p>
          <a:p>
            <a:endParaRPr lang="en-GB" sz="18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733D7B3-2F9C-43F4-87B3-2B9C59C06648}"/>
              </a:ext>
            </a:extLst>
          </p:cNvPr>
          <p:cNvPicPr/>
          <p:nvPr/>
        </p:nvPicPr>
        <p:blipFill rotWithShape="1">
          <a:blip r:embed="rId2" cstate="email">
            <a:extLst>
              <a:ext uri="{28A0092B-C50C-407E-A947-70E740481C1C}">
                <a14:useLocalDpi xmlns:a14="http://schemas.microsoft.com/office/drawing/2010/main"/>
              </a:ext>
            </a:extLst>
          </a:blip>
          <a:srcRect l="9138" t="5546" r="22796" b="2565"/>
          <a:stretch/>
        </p:blipFill>
        <p:spPr bwMode="auto">
          <a:xfrm rot="5400000">
            <a:off x="3465622" y="447767"/>
            <a:ext cx="4827233" cy="61255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11325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3490722" cy="51435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2" name="Title 1">
            <a:extLst>
              <a:ext uri="{FF2B5EF4-FFF2-40B4-BE49-F238E27FC236}">
                <a16:creationId xmlns:a16="http://schemas.microsoft.com/office/drawing/2014/main" id="{4A129B01-970F-41C5-AB63-F01B153DCD19}"/>
              </a:ext>
            </a:extLst>
          </p:cNvPr>
          <p:cNvSpPr>
            <a:spLocks noGrp="1"/>
          </p:cNvSpPr>
          <p:nvPr>
            <p:ph type="title"/>
          </p:nvPr>
        </p:nvSpPr>
        <p:spPr>
          <a:xfrm rot="10800000" flipV="1">
            <a:off x="371473" y="1154798"/>
            <a:ext cx="2717956" cy="603251"/>
          </a:xfrm>
          <a:noFill/>
          <a:ln w="19050">
            <a:solidFill>
              <a:schemeClr val="tx1"/>
            </a:solidFill>
          </a:ln>
        </p:spPr>
        <p:txBody>
          <a:bodyPr vert="horz" wrap="square" lIns="68580" tIns="34290" rIns="68580" bIns="34290" rtlCol="0" anchor="ctr">
            <a:normAutofit/>
          </a:bodyPr>
          <a:lstStyle/>
          <a:p>
            <a:pPr algn="ctr"/>
            <a:r>
              <a:rPr lang="en-US" sz="2100" dirty="0">
                <a:latin typeface="Arial" panose="020B0604020202020204" pitchFamily="34" charset="0"/>
                <a:cs typeface="Arial" panose="020B0604020202020204" pitchFamily="34" charset="0"/>
              </a:rPr>
              <a:t>Statement of Service</a:t>
            </a:r>
          </a:p>
        </p:txBody>
      </p:sp>
      <p:sp>
        <p:nvSpPr>
          <p:cNvPr id="4" name="Text Placeholder 3">
            <a:extLst>
              <a:ext uri="{FF2B5EF4-FFF2-40B4-BE49-F238E27FC236}">
                <a16:creationId xmlns:a16="http://schemas.microsoft.com/office/drawing/2014/main" id="{BD8C16D3-C72D-4423-8A2A-DF0431F058CB}"/>
              </a:ext>
            </a:extLst>
          </p:cNvPr>
          <p:cNvSpPr>
            <a:spLocks noGrp="1"/>
          </p:cNvSpPr>
          <p:nvPr>
            <p:ph type="body" sz="half" idx="2"/>
          </p:nvPr>
        </p:nvSpPr>
        <p:spPr>
          <a:xfrm>
            <a:off x="483871" y="1948943"/>
            <a:ext cx="2522981" cy="3037248"/>
          </a:xfrm>
        </p:spPr>
        <p:txBody>
          <a:bodyPr vert="horz" lIns="68580" tIns="34290" rIns="68580" bIns="34290" rtlCol="0">
            <a:normAutofit fontScale="92500" lnSpcReduction="10000"/>
          </a:bodyPr>
          <a:lstStyle/>
          <a:p>
            <a:r>
              <a:rPr lang="en-US" sz="1800" dirty="0">
                <a:latin typeface="Arial" panose="020B0604020202020204" pitchFamily="34" charset="0"/>
                <a:cs typeface="Arial" panose="020B0604020202020204" pitchFamily="34" charset="0"/>
              </a:rPr>
              <a:t>His Statement of Service Record says, “Presumed killed in action 9.7.43” and “Next of Kin informed 12.5.44.” His father, Ernest Lack, of 2 Railway Cottages, Ayton, Middlesbrough, is listed as the next of kin. </a:t>
            </a:r>
          </a:p>
          <a:p>
            <a:r>
              <a:rPr lang="en-US" sz="1800" dirty="0">
                <a:latin typeface="Arial" panose="020B0604020202020204" pitchFamily="34" charset="0"/>
                <a:cs typeface="Arial" panose="020B0604020202020204" pitchFamily="34" charset="0"/>
              </a:rPr>
              <a:t>Sadly, the family had had to wait just over 10 months, before </a:t>
            </a:r>
            <a:r>
              <a:rPr lang="en-US" sz="1800" dirty="0" err="1">
                <a:latin typeface="Arial" panose="020B0604020202020204" pitchFamily="34" charset="0"/>
                <a:cs typeface="Arial" panose="020B0604020202020204" pitchFamily="34" charset="0"/>
              </a:rPr>
              <a:t>Napsy’s</a:t>
            </a:r>
            <a:r>
              <a:rPr lang="en-US" sz="1800" dirty="0">
                <a:latin typeface="Arial" panose="020B0604020202020204" pitchFamily="34" charset="0"/>
                <a:cs typeface="Arial" panose="020B0604020202020204" pitchFamily="34" charset="0"/>
              </a:rPr>
              <a:t> death was confirmed.  </a:t>
            </a:r>
          </a:p>
          <a:p>
            <a:pPr indent="-171450">
              <a:buFont typeface="Arial" panose="020B0604020202020204" pitchFamily="34" charset="0"/>
              <a:buChar char="•"/>
            </a:pPr>
            <a:endParaRPr lang="en-US" sz="1500" dirty="0"/>
          </a:p>
        </p:txBody>
      </p:sp>
      <p:pic>
        <p:nvPicPr>
          <p:cNvPr id="5" name="Content Placeholder 4">
            <a:extLst>
              <a:ext uri="{FF2B5EF4-FFF2-40B4-BE49-F238E27FC236}">
                <a16:creationId xmlns:a16="http://schemas.microsoft.com/office/drawing/2014/main" id="{53709976-ED27-4E25-AACB-84F2A2AEED65}"/>
              </a:ext>
            </a:extLst>
          </p:cNvPr>
          <p:cNvPicPr>
            <a:picLocks noGrp="1"/>
          </p:cNvPicPr>
          <p:nvPr>
            <p:ph idx="1"/>
          </p:nvPr>
        </p:nvPicPr>
        <p:blipFill rotWithShape="1">
          <a:blip r:embed="rId2" cstate="email">
            <a:extLst>
              <a:ext uri="{28A0092B-C50C-407E-A947-70E740481C1C}">
                <a14:useLocalDpi xmlns:a14="http://schemas.microsoft.com/office/drawing/2010/main"/>
              </a:ext>
            </a:extLst>
          </a:blip>
          <a:srcRect l="6063" t="4053" r="5880" b="5080"/>
          <a:stretch/>
        </p:blipFill>
        <p:spPr bwMode="auto">
          <a:xfrm>
            <a:off x="3369076" y="907042"/>
            <a:ext cx="5646197" cy="5037113"/>
          </a:xfrm>
          <a:prstGeom prst="rect">
            <a:avLst/>
          </a:prstGeom>
          <a:noFill/>
        </p:spPr>
      </p:pic>
    </p:spTree>
    <p:extLst>
      <p:ext uri="{BB962C8B-B14F-4D97-AF65-F5344CB8AC3E}">
        <p14:creationId xmlns:p14="http://schemas.microsoft.com/office/powerpoint/2010/main" val="485864100"/>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A512EF-36F8-4155-8EBE-E3B69760BB6B}"/>
              </a:ext>
            </a:extLst>
          </p:cNvPr>
          <p:cNvSpPr/>
          <p:nvPr/>
        </p:nvSpPr>
        <p:spPr>
          <a:xfrm>
            <a:off x="2208229" y="2578733"/>
            <a:ext cx="4572000" cy="1458091"/>
          </a:xfrm>
          <a:prstGeom prst="rect">
            <a:avLst/>
          </a:prstGeom>
        </p:spPr>
        <p:txBody>
          <a:bodyPr>
            <a:spAutoFit/>
          </a:bodyPr>
          <a:lstStyle/>
          <a:p>
            <a:pPr defTabSz="685800" fontAlgn="auto">
              <a:lnSpc>
                <a:spcPct val="107000"/>
              </a:lnSpc>
              <a:spcBef>
                <a:spcPts val="0"/>
              </a:spcBef>
              <a:spcAft>
                <a:spcPts val="600"/>
              </a:spcAft>
            </a:pPr>
            <a:r>
              <a:rPr lang="en-GB" sz="21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Napsy’s</a:t>
            </a:r>
            <a:r>
              <a:rPr lang="en-GB" sz="2100" dirty="0">
                <a:solidFill>
                  <a:srgbClr val="000000"/>
                </a:solidFill>
                <a:latin typeface="Arial" panose="020B0604020202020204" pitchFamily="34" charset="0"/>
                <a:ea typeface="Calibri" panose="020F0502020204030204" pitchFamily="34" charset="0"/>
                <a:cs typeface="Times New Roman" panose="02020603050405020304" pitchFamily="18" charset="0"/>
              </a:rPr>
              <a:t> war medals were issued on the 9</a:t>
            </a:r>
            <a:r>
              <a:rPr lang="en-GB" sz="2100" baseline="30000" dirty="0">
                <a:solidFill>
                  <a:srgbClr val="000000"/>
                </a:solidFill>
                <a:latin typeface="Arial" panose="020B0604020202020204" pitchFamily="34" charset="0"/>
                <a:ea typeface="Calibri" panose="020F0502020204030204" pitchFamily="34" charset="0"/>
                <a:cs typeface="Times New Roman" panose="02020603050405020304" pitchFamily="18" charset="0"/>
              </a:rPr>
              <a:t>th</a:t>
            </a:r>
            <a:r>
              <a:rPr lang="en-GB" sz="2100" dirty="0">
                <a:solidFill>
                  <a:srgbClr val="000000"/>
                </a:solidFill>
                <a:latin typeface="Arial" panose="020B0604020202020204" pitchFamily="34" charset="0"/>
                <a:ea typeface="Calibri" panose="020F0502020204030204" pitchFamily="34" charset="0"/>
                <a:cs typeface="Times New Roman" panose="02020603050405020304" pitchFamily="18" charset="0"/>
              </a:rPr>
              <a:t> December 1949. His father received his son’s 1939/45 Star and Italy Star medals</a:t>
            </a:r>
            <a:endParaRPr lang="en-GB" sz="15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icture containing yellow, holding, hat&#10;&#10;Description automatically generated">
            <a:extLst>
              <a:ext uri="{FF2B5EF4-FFF2-40B4-BE49-F238E27FC236}">
                <a16:creationId xmlns:a16="http://schemas.microsoft.com/office/drawing/2014/main" id="{63BE16CD-B715-4AD3-8CA5-972F94824CF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58000" y="2328725"/>
            <a:ext cx="1329180" cy="2357022"/>
          </a:xfrm>
          <a:prstGeom prst="rect">
            <a:avLst/>
          </a:prstGeom>
        </p:spPr>
      </p:pic>
      <p:pic>
        <p:nvPicPr>
          <p:cNvPr id="6" name="Picture 5" descr="A close up of a logo&#10;&#10;Description automatically generated">
            <a:extLst>
              <a:ext uri="{FF2B5EF4-FFF2-40B4-BE49-F238E27FC236}">
                <a16:creationId xmlns:a16="http://schemas.microsoft.com/office/drawing/2014/main" id="{BC204487-8488-4EEC-95FF-868736E7C4E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1324" y="2381990"/>
            <a:ext cx="1329180" cy="2303756"/>
          </a:xfrm>
          <a:prstGeom prst="rect">
            <a:avLst/>
          </a:prstGeom>
        </p:spPr>
      </p:pic>
    </p:spTree>
    <p:extLst>
      <p:ext uri="{BB962C8B-B14F-4D97-AF65-F5344CB8AC3E}">
        <p14:creationId xmlns:p14="http://schemas.microsoft.com/office/powerpoint/2010/main" val="1418161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49"/>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Tw Cen MT" panose="020B0602020104020603"/>
            </a:endParaRPr>
          </a:p>
        </p:txBody>
      </p:sp>
      <p:sp>
        <p:nvSpPr>
          <p:cNvPr id="2" name="Title 1">
            <a:extLst>
              <a:ext uri="{FF2B5EF4-FFF2-40B4-BE49-F238E27FC236}">
                <a16:creationId xmlns:a16="http://schemas.microsoft.com/office/drawing/2014/main" id="{D551D1C0-BFBA-4DDC-947A-CC589D44AAE2}"/>
              </a:ext>
            </a:extLst>
          </p:cNvPr>
          <p:cNvSpPr>
            <a:spLocks noGrp="1"/>
          </p:cNvSpPr>
          <p:nvPr>
            <p:ph type="title"/>
          </p:nvPr>
        </p:nvSpPr>
        <p:spPr>
          <a:xfrm>
            <a:off x="537652" y="1196615"/>
            <a:ext cx="3053784" cy="637158"/>
          </a:xfrm>
        </p:spPr>
        <p:txBody>
          <a:bodyPr vert="horz" lIns="68580" tIns="34290" rIns="68580" bIns="34290" rtlCol="0" anchor="b">
            <a:normAutofit/>
          </a:bodyPr>
          <a:lstStyle/>
          <a:p>
            <a:r>
              <a:rPr lang="en-US" sz="3000" dirty="0">
                <a:latin typeface="Arial" panose="020B0604020202020204" pitchFamily="34" charset="0"/>
                <a:cs typeface="Arial" panose="020B0604020202020204" pitchFamily="34" charset="0"/>
              </a:rPr>
              <a:t>Never Forgotten</a:t>
            </a:r>
          </a:p>
        </p:txBody>
      </p:sp>
      <p:sp>
        <p:nvSpPr>
          <p:cNvPr id="4" name="Text Placeholder 3">
            <a:extLst>
              <a:ext uri="{FF2B5EF4-FFF2-40B4-BE49-F238E27FC236}">
                <a16:creationId xmlns:a16="http://schemas.microsoft.com/office/drawing/2014/main" id="{DEEAF8A5-8598-4A6B-B12E-3283FC7EEFB8}"/>
              </a:ext>
            </a:extLst>
          </p:cNvPr>
          <p:cNvSpPr>
            <a:spLocks noGrp="1"/>
          </p:cNvSpPr>
          <p:nvPr>
            <p:ph type="body" sz="half" idx="2"/>
          </p:nvPr>
        </p:nvSpPr>
        <p:spPr>
          <a:xfrm>
            <a:off x="542509" y="2380787"/>
            <a:ext cx="2349164" cy="1587309"/>
          </a:xfrm>
        </p:spPr>
        <p:txBody>
          <a:bodyPr vert="horz" lIns="68580" tIns="34290" rIns="68580" bIns="34290" rtlCol="0" anchor="t">
            <a:normAutofit/>
          </a:bodyPr>
          <a:lstStyle/>
          <a:p>
            <a:r>
              <a:rPr lang="en-US" sz="1800" dirty="0" err="1">
                <a:latin typeface="Arial" panose="020B0604020202020204" pitchFamily="34" charset="0"/>
                <a:cs typeface="Arial" panose="020B0604020202020204" pitchFamily="34" charset="0"/>
              </a:rPr>
              <a:t>Napsy</a:t>
            </a:r>
            <a:r>
              <a:rPr lang="en-US" sz="1800" dirty="0">
                <a:latin typeface="Arial" panose="020B0604020202020204" pitchFamily="34" charset="0"/>
                <a:cs typeface="Arial" panose="020B0604020202020204" pitchFamily="34" charset="0"/>
              </a:rPr>
              <a:t> is mentioned in an article in the local newspaper in 1969, about his parents’ Diamond Wedding Anniversary.</a:t>
            </a:r>
          </a:p>
          <a:p>
            <a:endParaRPr lang="en-US" sz="1800" dirty="0">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749A7284-D010-4ACB-A08A-FC3C3689B5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8948" y="1920240"/>
            <a:ext cx="0" cy="3017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E0F1A067-2612-4406-9752-EF692CE56F35}"/>
              </a:ext>
            </a:extLst>
          </p:cNvPr>
          <p:cNvPicPr>
            <a:picLocks noGrp="1"/>
          </p:cNvPicPr>
          <p:nvPr>
            <p:ph idx="1"/>
          </p:nvPr>
        </p:nvPicPr>
        <p:blipFill rotWithShape="1">
          <a:blip r:embed="rId2" cstate="email">
            <a:extLst>
              <a:ext uri="{28A0092B-C50C-407E-A947-70E740481C1C}">
                <a14:useLocalDpi xmlns:a14="http://schemas.microsoft.com/office/drawing/2010/main"/>
              </a:ext>
            </a:extLst>
          </a:blip>
          <a:srcRect l="2929" t="2875" r="3663" b="3675"/>
          <a:stretch/>
        </p:blipFill>
        <p:spPr bwMode="auto">
          <a:xfrm>
            <a:off x="3434182" y="857251"/>
            <a:ext cx="5381207" cy="5143499"/>
          </a:xfrm>
          <a:prstGeom prst="rect">
            <a:avLst/>
          </a:prstGeom>
          <a:noFill/>
        </p:spPr>
      </p:pic>
    </p:spTree>
    <p:extLst>
      <p:ext uri="{BB962C8B-B14F-4D97-AF65-F5344CB8AC3E}">
        <p14:creationId xmlns:p14="http://schemas.microsoft.com/office/powerpoint/2010/main" val="117025134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3FAFF-E670-4C4C-A4EF-3719A59B5631}"/>
              </a:ext>
            </a:extLst>
          </p:cNvPr>
          <p:cNvSpPr>
            <a:spLocks noGrp="1"/>
          </p:cNvSpPr>
          <p:nvPr>
            <p:ph type="ctrTitle"/>
          </p:nvPr>
        </p:nvSpPr>
        <p:spPr>
          <a:xfrm>
            <a:off x="1143000" y="1820466"/>
            <a:ext cx="6858000" cy="1790700"/>
          </a:xfrm>
        </p:spPr>
        <p:txBody>
          <a:bodyPr/>
          <a:lstStyle/>
          <a:p>
            <a:r>
              <a:rPr lang="en-GB" dirty="0">
                <a:latin typeface="Arial" panose="020B0604020202020204" pitchFamily="34" charset="0"/>
                <a:cs typeface="Arial" panose="020B0604020202020204" pitchFamily="34" charset="0"/>
              </a:rPr>
              <a:t>Ernest Lack </a:t>
            </a:r>
          </a:p>
        </p:txBody>
      </p:sp>
      <p:sp>
        <p:nvSpPr>
          <p:cNvPr id="3" name="Subtitle 2">
            <a:extLst>
              <a:ext uri="{FF2B5EF4-FFF2-40B4-BE49-F238E27FC236}">
                <a16:creationId xmlns:a16="http://schemas.microsoft.com/office/drawing/2014/main" id="{283F23FA-E23C-4FBD-90DE-190D1FE584EE}"/>
              </a:ext>
            </a:extLst>
          </p:cNvPr>
          <p:cNvSpPr>
            <a:spLocks noGrp="1"/>
          </p:cNvSpPr>
          <p:nvPr>
            <p:ph type="subTitle" idx="1"/>
          </p:nvPr>
        </p:nvSpPr>
        <p:spPr/>
        <p:txBody>
          <a:bodyPr>
            <a:normAutofit/>
          </a:bodyPr>
          <a:lstStyle/>
          <a:p>
            <a:r>
              <a:rPr lang="en-GB" sz="2100" dirty="0">
                <a:latin typeface="Arial" panose="020B0604020202020204" pitchFamily="34" charset="0"/>
                <a:cs typeface="Arial" panose="020B0604020202020204" pitchFamily="34" charset="0"/>
              </a:rPr>
              <a:t>27.1.1920 - 9.7.1943</a:t>
            </a:r>
          </a:p>
        </p:txBody>
      </p:sp>
    </p:spTree>
    <p:extLst>
      <p:ext uri="{BB962C8B-B14F-4D97-AF65-F5344CB8AC3E}">
        <p14:creationId xmlns:p14="http://schemas.microsoft.com/office/powerpoint/2010/main" val="1979772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E417A9-EB75-478E-8A80-0CD7FA044F22}"/>
              </a:ext>
            </a:extLst>
          </p:cNvPr>
          <p:cNvSpPr/>
          <p:nvPr/>
        </p:nvSpPr>
        <p:spPr>
          <a:xfrm>
            <a:off x="587997" y="1985384"/>
            <a:ext cx="7968007" cy="2910540"/>
          </a:xfrm>
          <a:prstGeom prst="rect">
            <a:avLst/>
          </a:prstGeom>
        </p:spPr>
        <p:txBody>
          <a:bodyPr wrap="square">
            <a:spAutoFit/>
          </a:bodyPr>
          <a:lstStyle/>
          <a:p>
            <a:pPr defTabSz="685800" fontAlgn="auto">
              <a:lnSpc>
                <a:spcPct val="107000"/>
              </a:lnSpc>
              <a:spcBef>
                <a:spcPts val="0"/>
              </a:spcBef>
              <a:spcAft>
                <a:spcPts val="600"/>
              </a:spcAft>
            </a:pPr>
            <a:r>
              <a:rPr lang="en-GB" sz="2100" dirty="0">
                <a:solidFill>
                  <a:srgbClr val="000000"/>
                </a:solidFill>
                <a:latin typeface="Arial" panose="020B0604020202020204" pitchFamily="34" charset="0"/>
                <a:ea typeface="Calibri" panose="020F0502020204030204" pitchFamily="34" charset="0"/>
                <a:cs typeface="Arial" panose="020B0604020202020204" pitchFamily="34" charset="0"/>
              </a:rPr>
              <a:t>Ernest Lack is commemorated at the </a:t>
            </a:r>
            <a:r>
              <a:rPr lang="en-GB" sz="2100" dirty="0" err="1">
                <a:solidFill>
                  <a:srgbClr val="000000"/>
                </a:solidFill>
                <a:latin typeface="Arial" panose="020B0604020202020204" pitchFamily="34" charset="0"/>
                <a:ea typeface="Calibri" panose="020F0502020204030204" pitchFamily="34" charset="0"/>
                <a:cs typeface="Arial" panose="020B0604020202020204" pitchFamily="34" charset="0"/>
              </a:rPr>
              <a:t>Cassino</a:t>
            </a:r>
            <a:r>
              <a:rPr lang="en-GB" sz="2100" dirty="0">
                <a:solidFill>
                  <a:srgbClr val="000000"/>
                </a:solidFill>
                <a:latin typeface="Arial" panose="020B0604020202020204" pitchFamily="34" charset="0"/>
                <a:ea typeface="Calibri" panose="020F0502020204030204" pitchFamily="34" charset="0"/>
                <a:cs typeface="Arial" panose="020B0604020202020204" pitchFamily="34" charset="0"/>
              </a:rPr>
              <a:t> Memorial, panel 7, within the </a:t>
            </a:r>
            <a:r>
              <a:rPr lang="en-GB" sz="2100" dirty="0" err="1">
                <a:solidFill>
                  <a:srgbClr val="000000"/>
                </a:solidFill>
                <a:latin typeface="Arial" panose="020B0604020202020204" pitchFamily="34" charset="0"/>
                <a:ea typeface="Calibri" panose="020F0502020204030204" pitchFamily="34" charset="0"/>
                <a:cs typeface="Arial" panose="020B0604020202020204" pitchFamily="34" charset="0"/>
              </a:rPr>
              <a:t>Cassino</a:t>
            </a:r>
            <a:r>
              <a:rPr lang="en-GB" sz="2100" dirty="0">
                <a:solidFill>
                  <a:srgbClr val="000000"/>
                </a:solidFill>
                <a:latin typeface="Arial" panose="020B0604020202020204" pitchFamily="34" charset="0"/>
                <a:ea typeface="Calibri" panose="020F0502020204030204" pitchFamily="34" charset="0"/>
                <a:cs typeface="Arial" panose="020B0604020202020204" pitchFamily="34" charset="0"/>
              </a:rPr>
              <a:t> War Cemetery, 139 km South West of Rome in Italy.</a:t>
            </a:r>
            <a:endParaRPr lang="en-GB" sz="2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685800" fontAlgn="auto">
              <a:lnSpc>
                <a:spcPct val="107000"/>
              </a:lnSpc>
              <a:spcBef>
                <a:spcPts val="0"/>
              </a:spcBef>
              <a:spcAft>
                <a:spcPts val="600"/>
              </a:spcAft>
            </a:pPr>
            <a:r>
              <a:rPr lang="en-GB" sz="2100" dirty="0">
                <a:solidFill>
                  <a:srgbClr val="000000"/>
                </a:solidFill>
                <a:latin typeface="Arial" panose="020B0604020202020204" pitchFamily="34" charset="0"/>
                <a:ea typeface="Calibri" panose="020F0502020204030204" pitchFamily="34" charset="0"/>
                <a:cs typeface="Arial" panose="020B0604020202020204" pitchFamily="34" charset="0"/>
              </a:rPr>
              <a:t>The inscription on the memorial says,“1939 - within this cemetery stand monuments which bear the names of soldiers of the British Commonwealth and Empire who fell in the assaults upon the shores of Sicily and Italy or in later battles to free Italian soil and to whom the fortune of war denied a known and honoured grave.”</a:t>
            </a:r>
            <a:endParaRPr lang="en-GB" sz="21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71329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4D4369-A3F0-4A3C-8A42-C2D2D9C314E2}"/>
              </a:ext>
            </a:extLst>
          </p:cNvPr>
          <p:cNvPicPr/>
          <p:nvPr/>
        </p:nvPicPr>
        <p:blipFill>
          <a:blip r:embed="rId2" cstate="email">
            <a:extLst>
              <a:ext uri="{28A0092B-C50C-407E-A947-70E740481C1C}">
                <a14:useLocalDpi xmlns:a14="http://schemas.microsoft.com/office/drawing/2010/main"/>
              </a:ext>
            </a:extLst>
          </a:blip>
          <a:stretch>
            <a:fillRect/>
          </a:stretch>
        </p:blipFill>
        <p:spPr bwMode="auto">
          <a:xfrm>
            <a:off x="2417975" y="857251"/>
            <a:ext cx="4348114" cy="5143499"/>
          </a:xfrm>
          <a:prstGeom prst="rect">
            <a:avLst/>
          </a:prstGeom>
          <a:noFill/>
        </p:spPr>
      </p:pic>
    </p:spTree>
    <p:extLst>
      <p:ext uri="{BB962C8B-B14F-4D97-AF65-F5344CB8AC3E}">
        <p14:creationId xmlns:p14="http://schemas.microsoft.com/office/powerpoint/2010/main" val="3401321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FEB98-1929-4EDC-B1CE-309DDFC6CA1F}"/>
              </a:ext>
            </a:extLst>
          </p:cNvPr>
          <p:cNvSpPr>
            <a:spLocks noGrp="1"/>
          </p:cNvSpPr>
          <p:nvPr>
            <p:ph type="title"/>
          </p:nvPr>
        </p:nvSpPr>
        <p:spPr>
          <a:xfrm>
            <a:off x="538640" y="1195756"/>
            <a:ext cx="2091928" cy="806507"/>
          </a:xfrm>
        </p:spPr>
        <p:txBody>
          <a:bodyPr/>
          <a:lstStyle/>
          <a:p>
            <a:r>
              <a:rPr lang="en-GB" dirty="0">
                <a:latin typeface="Arial" panose="020B0604020202020204" pitchFamily="34" charset="0"/>
                <a:cs typeface="Arial" panose="020B0604020202020204" pitchFamily="34" charset="0"/>
              </a:rPr>
              <a:t>Christ Church window</a:t>
            </a:r>
          </a:p>
        </p:txBody>
      </p:sp>
      <p:sp>
        <p:nvSpPr>
          <p:cNvPr id="4" name="Text Placeholder 3">
            <a:extLst>
              <a:ext uri="{FF2B5EF4-FFF2-40B4-BE49-F238E27FC236}">
                <a16:creationId xmlns:a16="http://schemas.microsoft.com/office/drawing/2014/main" id="{4DF844E4-A066-4110-AA05-39E79DD9F1FA}"/>
              </a:ext>
            </a:extLst>
          </p:cNvPr>
          <p:cNvSpPr>
            <a:spLocks noGrp="1"/>
          </p:cNvSpPr>
          <p:nvPr>
            <p:ph type="body" sz="half" idx="2"/>
          </p:nvPr>
        </p:nvSpPr>
        <p:spPr>
          <a:xfrm>
            <a:off x="538640" y="2425302"/>
            <a:ext cx="1951548" cy="2333684"/>
          </a:xfrm>
        </p:spPr>
        <p:txBody>
          <a:bodyPr>
            <a:normAutofit/>
          </a:bodyPr>
          <a:lstStyle/>
          <a:p>
            <a:r>
              <a:rPr lang="en-GB" sz="1500" dirty="0">
                <a:solidFill>
                  <a:srgbClr val="000000"/>
                </a:solidFill>
                <a:latin typeface="Arial" panose="020B0604020202020204" pitchFamily="34" charset="0"/>
                <a:ea typeface="Calibri" panose="020F0502020204030204" pitchFamily="34" charset="0"/>
              </a:rPr>
              <a:t>His name is also on a window at Great Ayton’s Christ Church and the Church War Memorial, along with other casualties from the village, who died during World War 2. </a:t>
            </a:r>
            <a:endParaRPr lang="en-GB" sz="1500" dirty="0"/>
          </a:p>
        </p:txBody>
      </p:sp>
      <p:pic>
        <p:nvPicPr>
          <p:cNvPr id="5" name="Picture 4">
            <a:extLst>
              <a:ext uri="{FF2B5EF4-FFF2-40B4-BE49-F238E27FC236}">
                <a16:creationId xmlns:a16="http://schemas.microsoft.com/office/drawing/2014/main" id="{C5100162-C120-4250-B058-B2A9B57CDB8F}"/>
              </a:ext>
            </a:extLst>
          </p:cNvPr>
          <p:cNvPicPr/>
          <p:nvPr/>
        </p:nvPicPr>
        <p:blipFill rotWithShape="1">
          <a:blip r:embed="rId2" cstate="email">
            <a:extLst>
              <a:ext uri="{28A0092B-C50C-407E-A947-70E740481C1C}">
                <a14:useLocalDpi xmlns:a14="http://schemas.microsoft.com/office/drawing/2010/main"/>
              </a:ext>
            </a:extLst>
          </a:blip>
          <a:srcRect/>
          <a:stretch/>
        </p:blipFill>
        <p:spPr bwMode="auto">
          <a:xfrm>
            <a:off x="5486400" y="2836068"/>
            <a:ext cx="3118961" cy="1707358"/>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C9E5AE25-8A3F-4E5A-AF65-A7246206ADFA}"/>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2490188" y="1090289"/>
            <a:ext cx="2996211" cy="456756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65428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DAE015-C067-4395-9956-8893AC98C7E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57412" y="1325462"/>
            <a:ext cx="5014913" cy="4368887"/>
          </a:xfrm>
          <a:prstGeom prst="rect">
            <a:avLst/>
          </a:prstGeom>
        </p:spPr>
      </p:pic>
    </p:spTree>
    <p:extLst>
      <p:ext uri="{BB962C8B-B14F-4D97-AF65-F5344CB8AC3E}">
        <p14:creationId xmlns:p14="http://schemas.microsoft.com/office/powerpoint/2010/main" val="2649996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29F298-FA30-4560-88F4-6AE1C7DFDF8E}"/>
              </a:ext>
            </a:extLst>
          </p:cNvPr>
          <p:cNvSpPr/>
          <p:nvPr/>
        </p:nvSpPr>
        <p:spPr>
          <a:xfrm>
            <a:off x="428625" y="1343025"/>
            <a:ext cx="8472634" cy="789960"/>
          </a:xfrm>
          <a:prstGeom prst="rect">
            <a:avLst/>
          </a:prstGeom>
        </p:spPr>
        <p:txBody>
          <a:bodyPr wrap="square">
            <a:spAutoFit/>
          </a:bodyPr>
          <a:lstStyle/>
          <a:p>
            <a:pPr defTabSz="685800" fontAlgn="auto">
              <a:lnSpc>
                <a:spcPct val="107000"/>
              </a:lnSpc>
              <a:spcBef>
                <a:spcPts val="0"/>
              </a:spcBef>
              <a:spcAft>
                <a:spcPts val="600"/>
              </a:spcAft>
            </a:pPr>
            <a:r>
              <a:rPr lang="en-GB" sz="2100" u="sng" dirty="0">
                <a:solidFill>
                  <a:srgbClr val="000000"/>
                </a:solidFill>
                <a:latin typeface="Arial" panose="020B0604020202020204" pitchFamily="34" charset="0"/>
                <a:ea typeface="Calibri" panose="020F0502020204030204" pitchFamily="34" charset="0"/>
                <a:cs typeface="Arial" panose="020B0604020202020204" pitchFamily="34" charset="0"/>
              </a:rPr>
              <a:t>Sources</a:t>
            </a:r>
            <a:r>
              <a:rPr lang="en-GB" sz="21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GB"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685800" fontAlgn="auto">
              <a:lnSpc>
                <a:spcPct val="107000"/>
              </a:lnSpc>
              <a:spcBef>
                <a:spcPts val="0"/>
              </a:spcBef>
              <a:spcAft>
                <a:spcPts val="600"/>
              </a:spcAft>
            </a:pPr>
            <a:endParaRPr lang="en-GB"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BD318B85-B272-4591-957C-04728BA5846D}"/>
              </a:ext>
            </a:extLst>
          </p:cNvPr>
          <p:cNvSpPr/>
          <p:nvPr/>
        </p:nvSpPr>
        <p:spPr>
          <a:xfrm>
            <a:off x="428625" y="2168920"/>
            <a:ext cx="8310023" cy="2240293"/>
          </a:xfrm>
          <a:prstGeom prst="rect">
            <a:avLst/>
          </a:prstGeom>
        </p:spPr>
        <p:txBody>
          <a:bodyPr wrap="square">
            <a:spAutoFit/>
          </a:bodyPr>
          <a:lstStyle/>
          <a:p>
            <a:pPr defTabSz="685800" fontAlgn="auto">
              <a:lnSpc>
                <a:spcPct val="107000"/>
              </a:lnSpc>
              <a:spcBef>
                <a:spcPts val="0"/>
              </a:spcBef>
              <a:spcAft>
                <a:spcPts val="600"/>
              </a:spcAft>
            </a:pP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History of War.org			Operation-Ladbroke.com</a:t>
            </a:r>
            <a:endParaRPr lang="en-GB"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685800" fontAlgn="auto">
              <a:lnSpc>
                <a:spcPct val="107000"/>
              </a:lnSpc>
              <a:spcBef>
                <a:spcPts val="0"/>
              </a:spcBef>
              <a:spcAft>
                <a:spcPts val="600"/>
              </a:spcAft>
            </a:pP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Google.co.uk				Commonwealth War Graves Commission</a:t>
            </a:r>
            <a:endParaRPr lang="en-GB"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685800" fontAlgn="auto">
              <a:lnSpc>
                <a:spcPct val="107000"/>
              </a:lnSpc>
              <a:spcBef>
                <a:spcPts val="0"/>
              </a:spcBef>
              <a:spcAft>
                <a:spcPts val="600"/>
              </a:spcAft>
            </a:pP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Imperial War Museum Archive      	Wikipedia.org</a:t>
            </a:r>
            <a:endParaRPr lang="en-GB"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685800" fontAlgn="auto">
              <a:lnSpc>
                <a:spcPct val="107000"/>
              </a:lnSpc>
              <a:spcBef>
                <a:spcPts val="0"/>
              </a:spcBef>
              <a:spcAft>
                <a:spcPts val="600"/>
              </a:spcAft>
            </a:pP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Ibiblio.org				Paradata.org.uk</a:t>
            </a:r>
          </a:p>
          <a:p>
            <a:pPr defTabSz="685800" fontAlgn="auto">
              <a:lnSpc>
                <a:spcPct val="107000"/>
              </a:lnSpc>
              <a:spcBef>
                <a:spcPts val="0"/>
              </a:spcBef>
              <a:spcAft>
                <a:spcPts val="600"/>
              </a:spcAft>
            </a:pP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Welwyn Garden City.org.uk          Aurora Publishing</a:t>
            </a:r>
          </a:p>
          <a:p>
            <a:pPr defTabSz="685800" fontAlgn="auto">
              <a:lnSpc>
                <a:spcPct val="107000"/>
              </a:lnSpc>
              <a:spcBef>
                <a:spcPts val="0"/>
              </a:spcBef>
              <a:spcAft>
                <a:spcPts val="600"/>
              </a:spcAft>
            </a:pP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The Amy </a:t>
            </a:r>
            <a:r>
              <a:rPr lang="en-GB">
                <a:solidFill>
                  <a:srgbClr val="000000"/>
                </a:solidFill>
                <a:latin typeface="Arial" panose="020B0604020202020204" pitchFamily="34" charset="0"/>
                <a:ea typeface="Calibri" panose="020F0502020204030204" pitchFamily="34" charset="0"/>
                <a:cs typeface="Arial" panose="020B0604020202020204" pitchFamily="34" charset="0"/>
              </a:rPr>
              <a:t>Personnel Section         Descendants </a:t>
            </a:r>
            <a:r>
              <a:rPr lang="en-GB" dirty="0">
                <a:solidFill>
                  <a:srgbClr val="000000"/>
                </a:solidFill>
                <a:latin typeface="Arial" panose="020B0604020202020204" pitchFamily="34" charset="0"/>
                <a:ea typeface="Calibri" panose="020F0502020204030204" pitchFamily="34" charset="0"/>
                <a:cs typeface="Arial" panose="020B0604020202020204" pitchFamily="34" charset="0"/>
              </a:rPr>
              <a:t>of the Lack Family</a:t>
            </a:r>
            <a:endParaRPr lang="en-GB" dirty="0">
              <a:solidFill>
                <a:prstClr val="black"/>
              </a:solidFill>
              <a:latin typeface="Calibri" panose="020F0502020204030204"/>
            </a:endParaRPr>
          </a:p>
        </p:txBody>
      </p:sp>
    </p:spTree>
    <p:extLst>
      <p:ext uri="{BB962C8B-B14F-4D97-AF65-F5344CB8AC3E}">
        <p14:creationId xmlns:p14="http://schemas.microsoft.com/office/powerpoint/2010/main" val="511729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0170F-62AB-4031-9816-11F5E27B7DD6}"/>
              </a:ext>
            </a:extLst>
          </p:cNvPr>
          <p:cNvSpPr>
            <a:spLocks noGrp="1"/>
          </p:cNvSpPr>
          <p:nvPr>
            <p:ph type="title"/>
          </p:nvPr>
        </p:nvSpPr>
        <p:spPr/>
        <p:txBody>
          <a:bodyPr/>
          <a:lstStyle/>
          <a:p>
            <a:r>
              <a:rPr lang="en-GB" dirty="0"/>
              <a:t>Alfred Harold Kitching</a:t>
            </a:r>
          </a:p>
        </p:txBody>
      </p:sp>
      <p:sp>
        <p:nvSpPr>
          <p:cNvPr id="3" name="Content Placeholder 2">
            <a:extLst>
              <a:ext uri="{FF2B5EF4-FFF2-40B4-BE49-F238E27FC236}">
                <a16:creationId xmlns:a16="http://schemas.microsoft.com/office/drawing/2014/main" id="{7370A9FF-9883-478F-B11A-D16109C8A3D5}"/>
              </a:ext>
            </a:extLst>
          </p:cNvPr>
          <p:cNvSpPr>
            <a:spLocks noGrp="1"/>
          </p:cNvSpPr>
          <p:nvPr>
            <p:ph idx="1"/>
          </p:nvPr>
        </p:nvSpPr>
        <p:spPr/>
        <p:txBody>
          <a:bodyPr/>
          <a:lstStyle/>
          <a:p>
            <a:r>
              <a:rPr lang="en-GB" sz="1800" dirty="0">
                <a:solidFill>
                  <a:srgbClr val="FF0000"/>
                </a:solidFill>
              </a:rPr>
              <a:t>Alfred Harold Kitching was born in 1919 in Stockton.</a:t>
            </a:r>
          </a:p>
          <a:p>
            <a:endParaRPr lang="en-GB" sz="1800" dirty="0"/>
          </a:p>
          <a:p>
            <a:r>
              <a:rPr lang="en-GB" sz="1800" dirty="0"/>
              <a:t>He was the only son of :-</a:t>
            </a:r>
          </a:p>
          <a:p>
            <a:endParaRPr lang="en-GB" sz="1800" dirty="0"/>
          </a:p>
          <a:p>
            <a:r>
              <a:rPr lang="en-GB" sz="1800" dirty="0"/>
              <a:t>Colonel Harold Edward Kitching and Dora Kitching of Ayton Firs Great Ayton.</a:t>
            </a:r>
          </a:p>
          <a:p>
            <a:endParaRPr lang="en-GB" sz="1800" dirty="0"/>
          </a:p>
          <a:p>
            <a:r>
              <a:rPr lang="en-GB" sz="1800" dirty="0"/>
              <a:t>Colonel Harold Edward Kitching was educated at Uppingham School and Trinity College Cambridge where he obtained rowing blues.</a:t>
            </a:r>
          </a:p>
          <a:p>
            <a:endParaRPr lang="en-GB" sz="1800" dirty="0"/>
          </a:p>
          <a:p>
            <a:r>
              <a:rPr lang="en-GB" sz="1800" dirty="0"/>
              <a:t>He was commissioned into the 5</a:t>
            </a:r>
            <a:r>
              <a:rPr lang="en-GB" sz="1800" baseline="30000" dirty="0"/>
              <a:t>th</a:t>
            </a:r>
            <a:r>
              <a:rPr lang="en-GB" sz="1800" dirty="0"/>
              <a:t> Battalion of the Durham Light Infantry in 1914 and served with the 2</a:t>
            </a:r>
            <a:r>
              <a:rPr lang="en-GB" sz="1800" baseline="30000" dirty="0"/>
              <a:t>nd</a:t>
            </a:r>
            <a:r>
              <a:rPr lang="en-GB" sz="1800" dirty="0"/>
              <a:t>/5</a:t>
            </a:r>
            <a:r>
              <a:rPr lang="en-GB" sz="1800" baseline="30000" dirty="0"/>
              <a:t>th</a:t>
            </a:r>
            <a:r>
              <a:rPr lang="en-GB" sz="1800" dirty="0"/>
              <a:t> Battalion in Salonica, Greece between 1916 &amp; 1918.</a:t>
            </a:r>
          </a:p>
        </p:txBody>
      </p:sp>
    </p:spTree>
    <p:extLst>
      <p:ext uri="{BB962C8B-B14F-4D97-AF65-F5344CB8AC3E}">
        <p14:creationId xmlns:p14="http://schemas.microsoft.com/office/powerpoint/2010/main" val="2658430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0170F-62AB-4031-9816-11F5E27B7DD6}"/>
              </a:ext>
            </a:extLst>
          </p:cNvPr>
          <p:cNvSpPr>
            <a:spLocks noGrp="1"/>
          </p:cNvSpPr>
          <p:nvPr>
            <p:ph type="title"/>
          </p:nvPr>
        </p:nvSpPr>
        <p:spPr/>
        <p:txBody>
          <a:bodyPr/>
          <a:lstStyle/>
          <a:p>
            <a:r>
              <a:rPr lang="en-GB" dirty="0"/>
              <a:t>Alfred Harold Kitching</a:t>
            </a:r>
          </a:p>
        </p:txBody>
      </p:sp>
      <p:sp>
        <p:nvSpPr>
          <p:cNvPr id="3" name="Content Placeholder 2">
            <a:extLst>
              <a:ext uri="{FF2B5EF4-FFF2-40B4-BE49-F238E27FC236}">
                <a16:creationId xmlns:a16="http://schemas.microsoft.com/office/drawing/2014/main" id="{7370A9FF-9883-478F-B11A-D16109C8A3D5}"/>
              </a:ext>
            </a:extLst>
          </p:cNvPr>
          <p:cNvSpPr>
            <a:spLocks noGrp="1"/>
          </p:cNvSpPr>
          <p:nvPr>
            <p:ph idx="1"/>
          </p:nvPr>
        </p:nvSpPr>
        <p:spPr>
          <a:xfrm>
            <a:off x="457200" y="2636912"/>
            <a:ext cx="8229600" cy="3489251"/>
          </a:xfrm>
        </p:spPr>
        <p:txBody>
          <a:bodyPr/>
          <a:lstStyle/>
          <a:p>
            <a:r>
              <a:rPr lang="en-GB" sz="1800" dirty="0"/>
              <a:t>Alfred’s early life and education followed that of his father.</a:t>
            </a:r>
          </a:p>
          <a:p>
            <a:endParaRPr lang="en-GB" sz="1800" dirty="0"/>
          </a:p>
          <a:p>
            <a:r>
              <a:rPr lang="en-GB" sz="1800" dirty="0"/>
              <a:t>Educated at Elstree and Uppingham schools.</a:t>
            </a:r>
          </a:p>
          <a:p>
            <a:endParaRPr lang="en-GB" sz="1800" dirty="0"/>
          </a:p>
          <a:p>
            <a:r>
              <a:rPr lang="en-GB" sz="1800" dirty="0"/>
              <a:t>He decided to take up farming as a career and in 1938 entered Wye Agricultural College. In 1939 at the start of the war he had just completed his first year.</a:t>
            </a:r>
          </a:p>
          <a:p>
            <a:endParaRPr lang="en-GB" sz="1800" dirty="0"/>
          </a:p>
          <a:p>
            <a:r>
              <a:rPr lang="en-GB" sz="1800" dirty="0"/>
              <a:t>He was commissioned as a 2</a:t>
            </a:r>
            <a:r>
              <a:rPr lang="en-GB" sz="1800" baseline="30000" dirty="0"/>
              <a:t>nd</a:t>
            </a:r>
            <a:r>
              <a:rPr lang="en-GB" sz="1800" dirty="0"/>
              <a:t> Lieutenant in the Durham Light Infantry on January 22</a:t>
            </a:r>
            <a:r>
              <a:rPr lang="en-GB" sz="1800" baseline="30000" dirty="0"/>
              <a:t>nd</a:t>
            </a:r>
            <a:r>
              <a:rPr lang="en-GB" sz="1800" dirty="0"/>
              <a:t> 1938. He had been a member of Uppingham School’s Officer Training Corps.</a:t>
            </a:r>
          </a:p>
          <a:p>
            <a:endParaRPr lang="en-GB" sz="1800" dirty="0"/>
          </a:p>
          <a:p>
            <a:endParaRPr lang="en-GB" sz="1800" dirty="0"/>
          </a:p>
        </p:txBody>
      </p:sp>
    </p:spTree>
    <p:extLst>
      <p:ext uri="{BB962C8B-B14F-4D97-AF65-F5344CB8AC3E}">
        <p14:creationId xmlns:p14="http://schemas.microsoft.com/office/powerpoint/2010/main" val="27815057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DAB5F-E55B-4497-8E8D-0B5F483F8F12}"/>
              </a:ext>
            </a:extLst>
          </p:cNvPr>
          <p:cNvSpPr>
            <a:spLocks noGrp="1"/>
          </p:cNvSpPr>
          <p:nvPr>
            <p:ph type="title"/>
          </p:nvPr>
        </p:nvSpPr>
        <p:spPr/>
        <p:txBody>
          <a:bodyPr/>
          <a:lstStyle/>
          <a:p>
            <a:r>
              <a:rPr lang="en-GB" dirty="0"/>
              <a:t>Elstree School Reading</a:t>
            </a:r>
          </a:p>
        </p:txBody>
      </p:sp>
      <p:pic>
        <p:nvPicPr>
          <p:cNvPr id="5" name="Content Placeholder 4">
            <a:extLst>
              <a:ext uri="{FF2B5EF4-FFF2-40B4-BE49-F238E27FC236}">
                <a16:creationId xmlns:a16="http://schemas.microsoft.com/office/drawing/2014/main" id="{D1DD7AC9-052E-47E5-BFA4-D119368DFDC5}"/>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547664" y="1916832"/>
            <a:ext cx="5869672" cy="3992240"/>
          </a:xfrm>
        </p:spPr>
      </p:pic>
    </p:spTree>
    <p:extLst>
      <p:ext uri="{BB962C8B-B14F-4D97-AF65-F5344CB8AC3E}">
        <p14:creationId xmlns:p14="http://schemas.microsoft.com/office/powerpoint/2010/main" val="182526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90180-7F4A-4FFC-A85D-5C11E870408D}"/>
              </a:ext>
            </a:extLst>
          </p:cNvPr>
          <p:cNvSpPr>
            <a:spLocks noGrp="1"/>
          </p:cNvSpPr>
          <p:nvPr>
            <p:ph type="title"/>
          </p:nvPr>
        </p:nvSpPr>
        <p:spPr/>
        <p:txBody>
          <a:bodyPr/>
          <a:lstStyle/>
          <a:p>
            <a:r>
              <a:rPr lang="en-GB" dirty="0"/>
              <a:t>Uppingham School</a:t>
            </a:r>
          </a:p>
        </p:txBody>
      </p:sp>
      <p:pic>
        <p:nvPicPr>
          <p:cNvPr id="5" name="Content Placeholder 4">
            <a:extLst>
              <a:ext uri="{FF2B5EF4-FFF2-40B4-BE49-F238E27FC236}">
                <a16:creationId xmlns:a16="http://schemas.microsoft.com/office/drawing/2014/main" id="{0D1109A7-6770-4D0B-A963-118216036D7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550405" y="1600200"/>
            <a:ext cx="6043189" cy="4525963"/>
          </a:xfrm>
        </p:spPr>
      </p:pic>
    </p:spTree>
    <p:extLst>
      <p:ext uri="{BB962C8B-B14F-4D97-AF65-F5344CB8AC3E}">
        <p14:creationId xmlns:p14="http://schemas.microsoft.com/office/powerpoint/2010/main" val="10012408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5F581-2B49-4C9B-94FF-9976702DD63B}"/>
              </a:ext>
            </a:extLst>
          </p:cNvPr>
          <p:cNvSpPr>
            <a:spLocks noGrp="1"/>
          </p:cNvSpPr>
          <p:nvPr>
            <p:ph type="title"/>
          </p:nvPr>
        </p:nvSpPr>
        <p:spPr/>
        <p:txBody>
          <a:bodyPr/>
          <a:lstStyle/>
          <a:p>
            <a:r>
              <a:rPr lang="en-GB" dirty="0"/>
              <a:t>Wye Agricultural College</a:t>
            </a:r>
          </a:p>
        </p:txBody>
      </p:sp>
      <p:pic>
        <p:nvPicPr>
          <p:cNvPr id="5" name="Content Placeholder 4">
            <a:extLst>
              <a:ext uri="{FF2B5EF4-FFF2-40B4-BE49-F238E27FC236}">
                <a16:creationId xmlns:a16="http://schemas.microsoft.com/office/drawing/2014/main" id="{764B88BA-AF94-43C6-85AF-BB662C1A984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23794" y="1600200"/>
            <a:ext cx="6496412" cy="4525963"/>
          </a:xfrm>
        </p:spPr>
      </p:pic>
    </p:spTree>
    <p:extLst>
      <p:ext uri="{BB962C8B-B14F-4D97-AF65-F5344CB8AC3E}">
        <p14:creationId xmlns:p14="http://schemas.microsoft.com/office/powerpoint/2010/main" val="2325681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3490722" cy="51435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4" name="Text Placeholder 3">
            <a:extLst>
              <a:ext uri="{FF2B5EF4-FFF2-40B4-BE49-F238E27FC236}">
                <a16:creationId xmlns:a16="http://schemas.microsoft.com/office/drawing/2014/main" id="{7D6260A6-D7CE-46EB-A524-C2155A5DE1B8}"/>
              </a:ext>
            </a:extLst>
          </p:cNvPr>
          <p:cNvSpPr>
            <a:spLocks noGrp="1"/>
          </p:cNvSpPr>
          <p:nvPr>
            <p:ph type="body" sz="half" idx="2"/>
          </p:nvPr>
        </p:nvSpPr>
        <p:spPr>
          <a:xfrm>
            <a:off x="297439" y="1659448"/>
            <a:ext cx="3193283" cy="1523494"/>
          </a:xfrm>
        </p:spPr>
        <p:txBody>
          <a:bodyPr vert="horz" wrap="square" lIns="68580" tIns="34290" rIns="68580" bIns="34290" rtlCol="0">
            <a:spAutoFit/>
          </a:bodyPr>
          <a:lstStyle/>
          <a:p>
            <a:r>
              <a:rPr lang="en-US" sz="2100" dirty="0">
                <a:latin typeface="Arial" panose="020B0604020202020204" pitchFamily="34" charset="0"/>
                <a:cs typeface="Arial" panose="020B0604020202020204" pitchFamily="34" charset="0"/>
              </a:rPr>
              <a:t>Ernest was born on 27</a:t>
            </a:r>
            <a:r>
              <a:rPr lang="en-US" sz="2100" baseline="30000" dirty="0">
                <a:latin typeface="Arial" panose="020B0604020202020204" pitchFamily="34" charset="0"/>
                <a:cs typeface="Arial" panose="020B0604020202020204" pitchFamily="34" charset="0"/>
              </a:rPr>
              <a:t>th</a:t>
            </a:r>
            <a:r>
              <a:rPr lang="en-US" sz="2100" dirty="0">
                <a:latin typeface="Arial" panose="020B0604020202020204" pitchFamily="34" charset="0"/>
                <a:cs typeface="Arial" panose="020B0604020202020204" pitchFamily="34" charset="0"/>
              </a:rPr>
              <a:t> January 1920 at Station Cottages, Great Ayton, to Ernest Lack and Martha Lack (Nee Bowes).</a:t>
            </a:r>
          </a:p>
        </p:txBody>
      </p:sp>
      <p:pic>
        <p:nvPicPr>
          <p:cNvPr id="7" name="Picture Placeholder 6" descr="A car parked in front of a brick building&#10;&#10;Description automatically generated">
            <a:extLst>
              <a:ext uri="{FF2B5EF4-FFF2-40B4-BE49-F238E27FC236}">
                <a16:creationId xmlns:a16="http://schemas.microsoft.com/office/drawing/2014/main" id="{4D1C4DF5-7C8F-4C82-A5BB-AD28E5308D92}"/>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3860759" y="1659448"/>
            <a:ext cx="4629150" cy="3655219"/>
          </a:xfrm>
        </p:spPr>
      </p:pic>
    </p:spTree>
    <p:extLst>
      <p:ext uri="{BB962C8B-B14F-4D97-AF65-F5344CB8AC3E}">
        <p14:creationId xmlns:p14="http://schemas.microsoft.com/office/powerpoint/2010/main" val="561152661"/>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0170F-62AB-4031-9816-11F5E27B7DD6}"/>
              </a:ext>
            </a:extLst>
          </p:cNvPr>
          <p:cNvSpPr>
            <a:spLocks noGrp="1"/>
          </p:cNvSpPr>
          <p:nvPr>
            <p:ph type="title"/>
          </p:nvPr>
        </p:nvSpPr>
        <p:spPr>
          <a:xfrm>
            <a:off x="457200" y="221372"/>
            <a:ext cx="8229600" cy="1143000"/>
          </a:xfrm>
        </p:spPr>
        <p:txBody>
          <a:bodyPr/>
          <a:lstStyle/>
          <a:p>
            <a:r>
              <a:rPr lang="en-GB" dirty="0"/>
              <a:t>Alfred Harold Kitching</a:t>
            </a:r>
          </a:p>
        </p:txBody>
      </p:sp>
      <p:sp>
        <p:nvSpPr>
          <p:cNvPr id="3" name="Content Placeholder 2">
            <a:extLst>
              <a:ext uri="{FF2B5EF4-FFF2-40B4-BE49-F238E27FC236}">
                <a16:creationId xmlns:a16="http://schemas.microsoft.com/office/drawing/2014/main" id="{7370A9FF-9883-478F-B11A-D16109C8A3D5}"/>
              </a:ext>
            </a:extLst>
          </p:cNvPr>
          <p:cNvSpPr>
            <a:spLocks noGrp="1"/>
          </p:cNvSpPr>
          <p:nvPr>
            <p:ph idx="1"/>
          </p:nvPr>
        </p:nvSpPr>
        <p:spPr>
          <a:xfrm>
            <a:off x="457200" y="2996953"/>
            <a:ext cx="8229600" cy="720080"/>
          </a:xfrm>
        </p:spPr>
        <p:txBody>
          <a:bodyPr/>
          <a:lstStyle/>
          <a:p>
            <a:r>
              <a:rPr lang="en-GB" sz="1800" dirty="0"/>
              <a:t>On June 25</a:t>
            </a:r>
            <a:r>
              <a:rPr lang="en-GB" sz="1800" baseline="30000" dirty="0"/>
              <a:t>th</a:t>
            </a:r>
            <a:r>
              <a:rPr lang="en-GB" sz="1800" dirty="0"/>
              <a:t> 1942  joined the Army Air Corps Glider Pilots Regiment.</a:t>
            </a:r>
          </a:p>
          <a:p>
            <a:endParaRPr lang="en-GB" sz="1800" dirty="0"/>
          </a:p>
          <a:p>
            <a:endParaRPr lang="en-GB" sz="1800" dirty="0"/>
          </a:p>
          <a:p>
            <a:endParaRPr lang="en-GB" sz="1800" dirty="0"/>
          </a:p>
          <a:p>
            <a:endParaRPr lang="en-GB" sz="1800" dirty="0"/>
          </a:p>
        </p:txBody>
      </p:sp>
    </p:spTree>
    <p:extLst>
      <p:ext uri="{BB962C8B-B14F-4D97-AF65-F5344CB8AC3E}">
        <p14:creationId xmlns:p14="http://schemas.microsoft.com/office/powerpoint/2010/main" val="1902631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B969C-D304-41C0-AEC8-712E8D0B86E8}"/>
              </a:ext>
            </a:extLst>
          </p:cNvPr>
          <p:cNvSpPr>
            <a:spLocks noGrp="1"/>
          </p:cNvSpPr>
          <p:nvPr>
            <p:ph type="title"/>
          </p:nvPr>
        </p:nvSpPr>
        <p:spPr/>
        <p:txBody>
          <a:bodyPr/>
          <a:lstStyle/>
          <a:p>
            <a:r>
              <a:rPr lang="en-GB" dirty="0"/>
              <a:t>July 9</a:t>
            </a:r>
            <a:r>
              <a:rPr lang="en-GB" baseline="30000" dirty="0"/>
              <a:t>th</a:t>
            </a:r>
            <a:r>
              <a:rPr lang="en-GB" dirty="0"/>
              <a:t>/10</a:t>
            </a:r>
            <a:r>
              <a:rPr lang="en-GB" baseline="30000" dirty="0"/>
              <a:t>th</a:t>
            </a:r>
            <a:r>
              <a:rPr lang="en-GB" dirty="0"/>
              <a:t> 1943 Invasion</a:t>
            </a:r>
          </a:p>
        </p:txBody>
      </p:sp>
      <p:pic>
        <p:nvPicPr>
          <p:cNvPr id="5" name="Content Placeholder 4">
            <a:extLst>
              <a:ext uri="{FF2B5EF4-FFF2-40B4-BE49-F238E27FC236}">
                <a16:creationId xmlns:a16="http://schemas.microsoft.com/office/drawing/2014/main" id="{DF074218-5E67-4383-B01C-59AD208AD60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66868" y="1484784"/>
            <a:ext cx="6410263" cy="4925144"/>
          </a:xfrm>
        </p:spPr>
      </p:pic>
    </p:spTree>
    <p:extLst>
      <p:ext uri="{BB962C8B-B14F-4D97-AF65-F5344CB8AC3E}">
        <p14:creationId xmlns:p14="http://schemas.microsoft.com/office/powerpoint/2010/main" val="21806387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5EEA4-E5E7-4EE6-AAF2-E4F679ADDD2A}"/>
              </a:ext>
            </a:extLst>
          </p:cNvPr>
          <p:cNvSpPr>
            <a:spLocks noGrp="1"/>
          </p:cNvSpPr>
          <p:nvPr>
            <p:ph type="title"/>
          </p:nvPr>
        </p:nvSpPr>
        <p:spPr/>
        <p:txBody>
          <a:bodyPr/>
          <a:lstStyle/>
          <a:p>
            <a:r>
              <a:rPr lang="en-GB" dirty="0"/>
              <a:t>2 Vital Bridges</a:t>
            </a:r>
          </a:p>
        </p:txBody>
      </p:sp>
      <p:pic>
        <p:nvPicPr>
          <p:cNvPr id="5" name="Content Placeholder 4">
            <a:extLst>
              <a:ext uri="{FF2B5EF4-FFF2-40B4-BE49-F238E27FC236}">
                <a16:creationId xmlns:a16="http://schemas.microsoft.com/office/drawing/2014/main" id="{FD189428-046E-488C-9270-CDA1DFC5791F}"/>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663996" y="1268760"/>
            <a:ext cx="6248779" cy="5040560"/>
          </a:xfrm>
        </p:spPr>
      </p:pic>
    </p:spTree>
    <p:extLst>
      <p:ext uri="{BB962C8B-B14F-4D97-AF65-F5344CB8AC3E}">
        <p14:creationId xmlns:p14="http://schemas.microsoft.com/office/powerpoint/2010/main" val="30322718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A578F-D814-45D4-A42A-29223762161C}"/>
              </a:ext>
            </a:extLst>
          </p:cNvPr>
          <p:cNvSpPr>
            <a:spLocks noGrp="1"/>
          </p:cNvSpPr>
          <p:nvPr>
            <p:ph type="title"/>
          </p:nvPr>
        </p:nvSpPr>
        <p:spPr>
          <a:xfrm>
            <a:off x="457200" y="274638"/>
            <a:ext cx="8229600" cy="1143000"/>
          </a:xfrm>
        </p:spPr>
        <p:txBody>
          <a:bodyPr/>
          <a:lstStyle/>
          <a:p>
            <a:r>
              <a:rPr lang="en-GB" dirty="0"/>
              <a:t>Airborne Operations</a:t>
            </a:r>
          </a:p>
        </p:txBody>
      </p:sp>
      <p:sp>
        <p:nvSpPr>
          <p:cNvPr id="3" name="Content Placeholder 2">
            <a:extLst>
              <a:ext uri="{FF2B5EF4-FFF2-40B4-BE49-F238E27FC236}">
                <a16:creationId xmlns:a16="http://schemas.microsoft.com/office/drawing/2014/main" id="{AA933E36-9E0A-42D0-8CA5-8D22186F34FC}"/>
              </a:ext>
            </a:extLst>
          </p:cNvPr>
          <p:cNvSpPr>
            <a:spLocks noGrp="1"/>
          </p:cNvSpPr>
          <p:nvPr>
            <p:ph idx="1"/>
          </p:nvPr>
        </p:nvSpPr>
        <p:spPr/>
        <p:txBody>
          <a:bodyPr/>
          <a:lstStyle/>
          <a:p>
            <a:r>
              <a:rPr lang="en-GB" dirty="0"/>
              <a:t>Operation Ladbroke Port Grande Bridge</a:t>
            </a:r>
          </a:p>
          <a:p>
            <a:pPr marL="0" indent="0">
              <a:buNone/>
            </a:pPr>
            <a:r>
              <a:rPr lang="en-GB" dirty="0"/>
              <a:t>   July 9</a:t>
            </a:r>
            <a:r>
              <a:rPr lang="en-GB" baseline="30000" dirty="0"/>
              <a:t>th</a:t>
            </a:r>
            <a:r>
              <a:rPr lang="en-GB" dirty="0"/>
              <a:t>/10</a:t>
            </a:r>
            <a:r>
              <a:rPr lang="en-GB" baseline="30000" dirty="0"/>
              <a:t>th</a:t>
            </a:r>
          </a:p>
          <a:p>
            <a:pPr marL="0" indent="0">
              <a:buNone/>
            </a:pPr>
            <a:r>
              <a:rPr lang="en-GB" baseline="30000" dirty="0"/>
              <a:t>     </a:t>
            </a:r>
            <a:r>
              <a:rPr lang="en-GB" baseline="30000" dirty="0">
                <a:solidFill>
                  <a:srgbClr val="FF0000"/>
                </a:solidFill>
              </a:rPr>
              <a:t>(Ernest Lack killed in this operation)</a:t>
            </a:r>
            <a:endParaRPr lang="en-GB" dirty="0">
              <a:solidFill>
                <a:srgbClr val="FF0000"/>
              </a:solidFill>
            </a:endParaRPr>
          </a:p>
          <a:p>
            <a:r>
              <a:rPr lang="en-GB" dirty="0"/>
              <a:t>On July 13</a:t>
            </a:r>
            <a:r>
              <a:rPr lang="en-GB" baseline="30000" dirty="0"/>
              <a:t>th</a:t>
            </a:r>
            <a:r>
              <a:rPr lang="en-GB" dirty="0"/>
              <a:t>/14</a:t>
            </a:r>
            <a:r>
              <a:rPr lang="en-GB" baseline="30000" dirty="0"/>
              <a:t>th</a:t>
            </a:r>
            <a:r>
              <a:rPr lang="en-GB" dirty="0"/>
              <a:t> Alfred as part of Operation Fustian is piloting a glider  to capture the </a:t>
            </a:r>
            <a:r>
              <a:rPr lang="en-GB" dirty="0" err="1"/>
              <a:t>Primosole</a:t>
            </a:r>
            <a:r>
              <a:rPr lang="en-GB" dirty="0"/>
              <a:t> Bridge</a:t>
            </a:r>
          </a:p>
          <a:p>
            <a:pPr marL="0" indent="0">
              <a:buNone/>
            </a:pPr>
            <a:r>
              <a:rPr lang="en-GB" dirty="0"/>
              <a:t>   </a:t>
            </a:r>
          </a:p>
        </p:txBody>
      </p:sp>
    </p:spTree>
    <p:extLst>
      <p:ext uri="{BB962C8B-B14F-4D97-AF65-F5344CB8AC3E}">
        <p14:creationId xmlns:p14="http://schemas.microsoft.com/office/powerpoint/2010/main" val="12925682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A8063-6320-4105-9AC9-13C516DF568A}"/>
              </a:ext>
            </a:extLst>
          </p:cNvPr>
          <p:cNvSpPr>
            <a:spLocks noGrp="1"/>
          </p:cNvSpPr>
          <p:nvPr>
            <p:ph type="title"/>
          </p:nvPr>
        </p:nvSpPr>
        <p:spPr/>
        <p:txBody>
          <a:bodyPr/>
          <a:lstStyle/>
          <a:p>
            <a:r>
              <a:rPr lang="en-GB" dirty="0"/>
              <a:t>Planning the Attack</a:t>
            </a:r>
          </a:p>
        </p:txBody>
      </p:sp>
      <p:pic>
        <p:nvPicPr>
          <p:cNvPr id="5" name="Content Placeholder 4">
            <a:extLst>
              <a:ext uri="{FF2B5EF4-FFF2-40B4-BE49-F238E27FC236}">
                <a16:creationId xmlns:a16="http://schemas.microsoft.com/office/drawing/2014/main" id="{C0C91AE6-C03F-4F21-8C1F-9BC520B53E9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65956" y="1600200"/>
            <a:ext cx="8012087" cy="4525963"/>
          </a:xfrm>
        </p:spPr>
      </p:pic>
    </p:spTree>
    <p:extLst>
      <p:ext uri="{BB962C8B-B14F-4D97-AF65-F5344CB8AC3E}">
        <p14:creationId xmlns:p14="http://schemas.microsoft.com/office/powerpoint/2010/main" val="1560277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D791E-521E-4DCD-B96D-F447DD540A75}"/>
              </a:ext>
            </a:extLst>
          </p:cNvPr>
          <p:cNvSpPr>
            <a:spLocks noGrp="1"/>
          </p:cNvSpPr>
          <p:nvPr>
            <p:ph type="title"/>
          </p:nvPr>
        </p:nvSpPr>
        <p:spPr/>
        <p:txBody>
          <a:bodyPr/>
          <a:lstStyle/>
          <a:p>
            <a:r>
              <a:rPr lang="en-GB" dirty="0"/>
              <a:t>July 9th</a:t>
            </a:r>
          </a:p>
        </p:txBody>
      </p:sp>
      <p:sp>
        <p:nvSpPr>
          <p:cNvPr id="3" name="Content Placeholder 2">
            <a:extLst>
              <a:ext uri="{FF2B5EF4-FFF2-40B4-BE49-F238E27FC236}">
                <a16:creationId xmlns:a16="http://schemas.microsoft.com/office/drawing/2014/main" id="{B5FB47C3-E076-4BCA-BA92-543F777ADD75}"/>
              </a:ext>
            </a:extLst>
          </p:cNvPr>
          <p:cNvSpPr>
            <a:spLocks noGrp="1"/>
          </p:cNvSpPr>
          <p:nvPr>
            <p:ph idx="1"/>
          </p:nvPr>
        </p:nvSpPr>
        <p:spPr/>
        <p:txBody>
          <a:bodyPr/>
          <a:lstStyle/>
          <a:p>
            <a:r>
              <a:rPr lang="en-GB" dirty="0"/>
              <a:t>German reinforcements of the 1</a:t>
            </a:r>
            <a:r>
              <a:rPr lang="en-GB" baseline="30000" dirty="0"/>
              <a:t>st</a:t>
            </a:r>
            <a:r>
              <a:rPr lang="en-GB" dirty="0"/>
              <a:t> Parachute division drop around the southern side of the Primosole Bridge.</a:t>
            </a:r>
          </a:p>
          <a:p>
            <a:endParaRPr lang="en-GB" dirty="0"/>
          </a:p>
          <a:p>
            <a:r>
              <a:rPr lang="en-GB" dirty="0"/>
              <a:t>This goes unnoticed by British Intelligence</a:t>
            </a:r>
          </a:p>
        </p:txBody>
      </p:sp>
    </p:spTree>
    <p:extLst>
      <p:ext uri="{BB962C8B-B14F-4D97-AF65-F5344CB8AC3E}">
        <p14:creationId xmlns:p14="http://schemas.microsoft.com/office/powerpoint/2010/main" val="37123405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B17B4-65EA-41FD-8E1B-46554C5C327F}"/>
              </a:ext>
            </a:extLst>
          </p:cNvPr>
          <p:cNvSpPr>
            <a:spLocks noGrp="1"/>
          </p:cNvSpPr>
          <p:nvPr>
            <p:ph type="title"/>
          </p:nvPr>
        </p:nvSpPr>
        <p:spPr/>
        <p:txBody>
          <a:bodyPr/>
          <a:lstStyle/>
          <a:p>
            <a:r>
              <a:rPr lang="en-GB" dirty="0"/>
              <a:t>Green Devils</a:t>
            </a:r>
          </a:p>
        </p:txBody>
      </p:sp>
      <p:pic>
        <p:nvPicPr>
          <p:cNvPr id="5" name="Content Placeholder 4">
            <a:extLst>
              <a:ext uri="{FF2B5EF4-FFF2-40B4-BE49-F238E27FC236}">
                <a16:creationId xmlns:a16="http://schemas.microsoft.com/office/drawing/2014/main" id="{5ADDBEA6-9FCC-4636-8AD2-7695DD4361D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990049" y="1600200"/>
            <a:ext cx="7163902" cy="4525963"/>
          </a:xfrm>
        </p:spPr>
      </p:pic>
    </p:spTree>
    <p:extLst>
      <p:ext uri="{BB962C8B-B14F-4D97-AF65-F5344CB8AC3E}">
        <p14:creationId xmlns:p14="http://schemas.microsoft.com/office/powerpoint/2010/main" val="38785999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53522-9687-4C6F-B445-41745EF26ED6}"/>
              </a:ext>
            </a:extLst>
          </p:cNvPr>
          <p:cNvSpPr>
            <a:spLocks noGrp="1"/>
          </p:cNvSpPr>
          <p:nvPr>
            <p:ph type="title"/>
          </p:nvPr>
        </p:nvSpPr>
        <p:spPr/>
        <p:txBody>
          <a:bodyPr/>
          <a:lstStyle/>
          <a:p>
            <a:r>
              <a:rPr lang="en-GB" dirty="0"/>
              <a:t>July 13</a:t>
            </a:r>
            <a:r>
              <a:rPr lang="en-GB" baseline="30000" dirty="0"/>
              <a:t>th</a:t>
            </a:r>
            <a:r>
              <a:rPr lang="en-GB" dirty="0"/>
              <a:t>/14</a:t>
            </a:r>
            <a:r>
              <a:rPr lang="en-GB" baseline="30000" dirty="0"/>
              <a:t>th</a:t>
            </a:r>
            <a:r>
              <a:rPr lang="en-GB" dirty="0"/>
              <a:t> 1943</a:t>
            </a:r>
          </a:p>
        </p:txBody>
      </p:sp>
      <p:sp>
        <p:nvSpPr>
          <p:cNvPr id="3" name="Content Placeholder 2">
            <a:extLst>
              <a:ext uri="{FF2B5EF4-FFF2-40B4-BE49-F238E27FC236}">
                <a16:creationId xmlns:a16="http://schemas.microsoft.com/office/drawing/2014/main" id="{0A7B29B2-B008-43EF-9608-0079424D15B1}"/>
              </a:ext>
            </a:extLst>
          </p:cNvPr>
          <p:cNvSpPr>
            <a:spLocks noGrp="1"/>
          </p:cNvSpPr>
          <p:nvPr>
            <p:ph idx="1"/>
          </p:nvPr>
        </p:nvSpPr>
        <p:spPr>
          <a:xfrm>
            <a:off x="457200" y="1600200"/>
            <a:ext cx="8435280" cy="4565104"/>
          </a:xfrm>
        </p:spPr>
        <p:txBody>
          <a:bodyPr/>
          <a:lstStyle/>
          <a:p>
            <a:r>
              <a:rPr lang="en-GB" dirty="0"/>
              <a:t>1,856 men of the 1</a:t>
            </a:r>
            <a:r>
              <a:rPr lang="en-GB" baseline="30000" dirty="0"/>
              <a:t>st</a:t>
            </a:r>
            <a:r>
              <a:rPr lang="en-GB" dirty="0"/>
              <a:t> Parachute Brigade took off from North Africa heading for Sicily.</a:t>
            </a:r>
          </a:p>
          <a:p>
            <a:r>
              <a:rPr lang="en-GB" dirty="0"/>
              <a:t>Following the paratroops were aircraft towing 11 Horsa and 8 Waco gliders.</a:t>
            </a:r>
          </a:p>
          <a:p>
            <a:r>
              <a:rPr lang="en-GB" dirty="0"/>
              <a:t>En Route 33 aircraft strayed off course and were engaged by friendly forces.</a:t>
            </a:r>
          </a:p>
          <a:p>
            <a:r>
              <a:rPr lang="en-GB" dirty="0"/>
              <a:t>4 planes were destroyed and 9 were badly damaged and had to return to North Africa.</a:t>
            </a:r>
          </a:p>
        </p:txBody>
      </p:sp>
    </p:spTree>
    <p:extLst>
      <p:ext uri="{BB962C8B-B14F-4D97-AF65-F5344CB8AC3E}">
        <p14:creationId xmlns:p14="http://schemas.microsoft.com/office/powerpoint/2010/main" val="28575845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F247E-36CC-498B-9E26-3CCA299DA65E}"/>
              </a:ext>
            </a:extLst>
          </p:cNvPr>
          <p:cNvSpPr>
            <a:spLocks noGrp="1"/>
          </p:cNvSpPr>
          <p:nvPr>
            <p:ph type="title"/>
          </p:nvPr>
        </p:nvSpPr>
        <p:spPr/>
        <p:txBody>
          <a:bodyPr/>
          <a:lstStyle/>
          <a:p>
            <a:r>
              <a:rPr lang="en-GB" dirty="0"/>
              <a:t>Route to the Bridge</a:t>
            </a:r>
          </a:p>
        </p:txBody>
      </p:sp>
      <p:pic>
        <p:nvPicPr>
          <p:cNvPr id="5" name="Content Placeholder 4">
            <a:extLst>
              <a:ext uri="{FF2B5EF4-FFF2-40B4-BE49-F238E27FC236}">
                <a16:creationId xmlns:a16="http://schemas.microsoft.com/office/drawing/2014/main" id="{94670A9C-0206-4DE8-8AEB-02C79A6FE8A4}"/>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090887" y="1549974"/>
            <a:ext cx="6577458" cy="4807229"/>
          </a:xfrm>
        </p:spPr>
      </p:pic>
    </p:spTree>
    <p:extLst>
      <p:ext uri="{BB962C8B-B14F-4D97-AF65-F5344CB8AC3E}">
        <p14:creationId xmlns:p14="http://schemas.microsoft.com/office/powerpoint/2010/main" val="14416579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A7956-FC57-4CE7-8583-1C3150D808B0}"/>
              </a:ext>
            </a:extLst>
          </p:cNvPr>
          <p:cNvSpPr>
            <a:spLocks noGrp="1"/>
          </p:cNvSpPr>
          <p:nvPr>
            <p:ph type="title"/>
          </p:nvPr>
        </p:nvSpPr>
        <p:spPr/>
        <p:txBody>
          <a:bodyPr/>
          <a:lstStyle/>
          <a:p>
            <a:r>
              <a:rPr lang="en-GB" dirty="0"/>
              <a:t>Drop Zones</a:t>
            </a:r>
          </a:p>
        </p:txBody>
      </p:sp>
      <p:pic>
        <p:nvPicPr>
          <p:cNvPr id="5" name="Content Placeholder 4">
            <a:extLst>
              <a:ext uri="{FF2B5EF4-FFF2-40B4-BE49-F238E27FC236}">
                <a16:creationId xmlns:a16="http://schemas.microsoft.com/office/drawing/2014/main" id="{701C0C67-8DA6-4790-B8E1-C5885C742D0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453172" y="1600200"/>
            <a:ext cx="6237655" cy="4525963"/>
          </a:xfrm>
        </p:spPr>
      </p:pic>
    </p:spTree>
    <p:extLst>
      <p:ext uri="{BB962C8B-B14F-4D97-AF65-F5344CB8AC3E}">
        <p14:creationId xmlns:p14="http://schemas.microsoft.com/office/powerpoint/2010/main" val="2140105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3490722" cy="51435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fontAlgn="auto">
              <a:spcBef>
                <a:spcPts val="0"/>
              </a:spcBef>
              <a:spcAft>
                <a:spcPts val="0"/>
              </a:spcAft>
            </a:pPr>
            <a:endParaRPr lang="en-US" sz="1350" dirty="0">
              <a:solidFill>
                <a:prstClr val="white"/>
              </a:solidFill>
              <a:latin typeface="Calibri" panose="020F0502020204030204"/>
            </a:endParaRPr>
          </a:p>
        </p:txBody>
      </p:sp>
      <p:sp>
        <p:nvSpPr>
          <p:cNvPr id="4" name="Text Placeholder 3">
            <a:extLst>
              <a:ext uri="{FF2B5EF4-FFF2-40B4-BE49-F238E27FC236}">
                <a16:creationId xmlns:a16="http://schemas.microsoft.com/office/drawing/2014/main" id="{7D6260A6-D7CE-46EB-A524-C2155A5DE1B8}"/>
              </a:ext>
            </a:extLst>
          </p:cNvPr>
          <p:cNvSpPr>
            <a:spLocks noGrp="1"/>
          </p:cNvSpPr>
          <p:nvPr>
            <p:ph type="body" sz="half" idx="2"/>
          </p:nvPr>
        </p:nvSpPr>
        <p:spPr>
          <a:xfrm>
            <a:off x="297439" y="1659448"/>
            <a:ext cx="3193283" cy="1916935"/>
          </a:xfrm>
        </p:spPr>
        <p:txBody>
          <a:bodyPr vert="horz" wrap="square" lIns="68580" tIns="34290" rIns="68580" bIns="34290" rtlCol="0">
            <a:spAutoFit/>
          </a:bodyPr>
          <a:lstStyle/>
          <a:p>
            <a:r>
              <a:rPr lang="en-US" sz="2100" dirty="0">
                <a:latin typeface="Arial" panose="020B0604020202020204" pitchFamily="34" charset="0"/>
                <a:cs typeface="Arial" panose="020B0604020202020204" pitchFamily="34" charset="0"/>
              </a:rPr>
              <a:t>Ernest senior worked as a railway porter, then Assistant Station Master. </a:t>
            </a:r>
          </a:p>
          <a:p>
            <a:r>
              <a:rPr lang="en-US" sz="2100" dirty="0">
                <a:latin typeface="Arial" panose="020B0604020202020204" pitchFamily="34" charset="0"/>
                <a:cs typeface="Arial" panose="020B0604020202020204" pitchFamily="34" charset="0"/>
              </a:rPr>
              <a:t>Ernest had four sisters, Rose, Gertrude, Olive and Ruby. </a:t>
            </a:r>
          </a:p>
        </p:txBody>
      </p:sp>
      <p:pic>
        <p:nvPicPr>
          <p:cNvPr id="5" name="Picture Placeholder 4" descr="A group of people posing for a photo&#10;&#10;Description automatically generated">
            <a:extLst>
              <a:ext uri="{FF2B5EF4-FFF2-40B4-BE49-F238E27FC236}">
                <a16:creationId xmlns:a16="http://schemas.microsoft.com/office/drawing/2014/main" id="{A4D60269-8A4C-4F36-835B-373B4FA3B9FA}"/>
              </a:ext>
            </a:extLst>
          </p:cNvPr>
          <p:cNvPicPr>
            <a:picLocks noGrp="1"/>
          </p:cNvPicPr>
          <p:nvPr>
            <p:ph type="pic" idx="1"/>
          </p:nvPr>
        </p:nvPicPr>
        <p:blipFill rotWithShape="1">
          <a:blip r:embed="rId2" cstate="email">
            <a:extLst>
              <a:ext uri="{28A0092B-C50C-407E-A947-70E740481C1C}">
                <a14:useLocalDpi xmlns:a14="http://schemas.microsoft.com/office/drawing/2010/main"/>
              </a:ext>
            </a:extLst>
          </a:blip>
          <a:srcRect l="-919" b="-363"/>
          <a:stretch/>
        </p:blipFill>
        <p:spPr>
          <a:xfrm>
            <a:off x="4192697" y="1339851"/>
            <a:ext cx="4249328" cy="4057649"/>
          </a:xfrm>
          <a:prstGeom prst="rect">
            <a:avLst/>
          </a:prstGeom>
        </p:spPr>
      </p:pic>
    </p:spTree>
    <p:extLst>
      <p:ext uri="{BB962C8B-B14F-4D97-AF65-F5344CB8AC3E}">
        <p14:creationId xmlns:p14="http://schemas.microsoft.com/office/powerpoint/2010/main" val="2640736369"/>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06243-0AA5-41B1-810A-A06AB773773A}"/>
              </a:ext>
            </a:extLst>
          </p:cNvPr>
          <p:cNvSpPr>
            <a:spLocks noGrp="1"/>
          </p:cNvSpPr>
          <p:nvPr>
            <p:ph type="title"/>
          </p:nvPr>
        </p:nvSpPr>
        <p:spPr/>
        <p:txBody>
          <a:bodyPr/>
          <a:lstStyle/>
          <a:p>
            <a:r>
              <a:rPr lang="en-GB" dirty="0"/>
              <a:t>July 14</a:t>
            </a:r>
            <a:r>
              <a:rPr lang="en-GB" baseline="30000" dirty="0"/>
              <a:t>th</a:t>
            </a:r>
            <a:r>
              <a:rPr lang="en-GB" dirty="0"/>
              <a:t> 1943</a:t>
            </a:r>
          </a:p>
        </p:txBody>
      </p:sp>
      <p:sp>
        <p:nvSpPr>
          <p:cNvPr id="3" name="Content Placeholder 2">
            <a:extLst>
              <a:ext uri="{FF2B5EF4-FFF2-40B4-BE49-F238E27FC236}">
                <a16:creationId xmlns:a16="http://schemas.microsoft.com/office/drawing/2014/main" id="{4258C428-1432-4B2C-B353-95CC2F980064}"/>
              </a:ext>
            </a:extLst>
          </p:cNvPr>
          <p:cNvSpPr>
            <a:spLocks noGrp="1"/>
          </p:cNvSpPr>
          <p:nvPr>
            <p:ph idx="1"/>
          </p:nvPr>
        </p:nvSpPr>
        <p:spPr/>
        <p:txBody>
          <a:bodyPr/>
          <a:lstStyle/>
          <a:p>
            <a:r>
              <a:rPr lang="en-GB" dirty="0"/>
              <a:t>Of those aircraft that reached Sicily 37 were shot down and the paratroops were widely scattered.</a:t>
            </a:r>
          </a:p>
          <a:p>
            <a:r>
              <a:rPr lang="en-GB" dirty="0"/>
              <a:t>Initially the German paratroops thought that the paratroops and gliders were German reinforcements but soon realised their mistake</a:t>
            </a:r>
          </a:p>
        </p:txBody>
      </p:sp>
    </p:spTree>
    <p:extLst>
      <p:ext uri="{BB962C8B-B14F-4D97-AF65-F5344CB8AC3E}">
        <p14:creationId xmlns:p14="http://schemas.microsoft.com/office/powerpoint/2010/main" val="3196567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2F1CD-47AB-47A0-A66A-4E3E6FE889C2}"/>
              </a:ext>
            </a:extLst>
          </p:cNvPr>
          <p:cNvSpPr>
            <a:spLocks noGrp="1"/>
          </p:cNvSpPr>
          <p:nvPr>
            <p:ph type="title"/>
          </p:nvPr>
        </p:nvSpPr>
        <p:spPr/>
        <p:txBody>
          <a:bodyPr/>
          <a:lstStyle/>
          <a:p>
            <a:r>
              <a:rPr lang="en-GB" dirty="0">
                <a:solidFill>
                  <a:srgbClr val="FF0000"/>
                </a:solidFill>
              </a:rPr>
              <a:t>Alfred’s death ?</a:t>
            </a:r>
          </a:p>
        </p:txBody>
      </p:sp>
      <p:sp>
        <p:nvSpPr>
          <p:cNvPr id="3" name="Content Placeholder 2">
            <a:extLst>
              <a:ext uri="{FF2B5EF4-FFF2-40B4-BE49-F238E27FC236}">
                <a16:creationId xmlns:a16="http://schemas.microsoft.com/office/drawing/2014/main" id="{78137D8B-E8B1-4553-82BC-3B27F22A80E9}"/>
              </a:ext>
            </a:extLst>
          </p:cNvPr>
          <p:cNvSpPr>
            <a:spLocks noGrp="1"/>
          </p:cNvSpPr>
          <p:nvPr>
            <p:ph idx="1"/>
          </p:nvPr>
        </p:nvSpPr>
        <p:spPr/>
        <p:txBody>
          <a:bodyPr/>
          <a:lstStyle/>
          <a:p>
            <a:r>
              <a:rPr lang="en-GB" dirty="0">
                <a:solidFill>
                  <a:srgbClr val="FF0000"/>
                </a:solidFill>
              </a:rPr>
              <a:t>Is this is the point in the battle where Alfred was killed ?</a:t>
            </a:r>
          </a:p>
          <a:p>
            <a:r>
              <a:rPr lang="en-GB" dirty="0">
                <a:solidFill>
                  <a:srgbClr val="FF0000"/>
                </a:solidFill>
              </a:rPr>
              <a:t>The regiment war diary has not been digitised and can only be accessed by visiting the National Archives at Kew.</a:t>
            </a:r>
          </a:p>
          <a:p>
            <a:r>
              <a:rPr lang="en-GB" dirty="0">
                <a:solidFill>
                  <a:srgbClr val="FF0000"/>
                </a:solidFill>
              </a:rPr>
              <a:t>As an officer it might mention the circumstances of his death.</a:t>
            </a:r>
          </a:p>
        </p:txBody>
      </p:sp>
    </p:spTree>
    <p:extLst>
      <p:ext uri="{BB962C8B-B14F-4D97-AF65-F5344CB8AC3E}">
        <p14:creationId xmlns:p14="http://schemas.microsoft.com/office/powerpoint/2010/main" val="21503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04B02-A7E2-484B-8C19-714DF08D9A0B}"/>
              </a:ext>
            </a:extLst>
          </p:cNvPr>
          <p:cNvSpPr>
            <a:spLocks noGrp="1"/>
          </p:cNvSpPr>
          <p:nvPr>
            <p:ph type="title"/>
          </p:nvPr>
        </p:nvSpPr>
        <p:spPr/>
        <p:txBody>
          <a:bodyPr/>
          <a:lstStyle/>
          <a:p>
            <a:r>
              <a:rPr lang="en-GB" dirty="0"/>
              <a:t>Demolition Charges Removed</a:t>
            </a:r>
          </a:p>
        </p:txBody>
      </p:sp>
      <p:pic>
        <p:nvPicPr>
          <p:cNvPr id="5" name="Content Placeholder 4">
            <a:extLst>
              <a:ext uri="{FF2B5EF4-FFF2-40B4-BE49-F238E27FC236}">
                <a16:creationId xmlns:a16="http://schemas.microsoft.com/office/drawing/2014/main" id="{25F10B36-9441-4960-92BE-40E63828909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33520" y="1600200"/>
            <a:ext cx="7076960" cy="4525963"/>
          </a:xfrm>
        </p:spPr>
      </p:pic>
    </p:spTree>
    <p:extLst>
      <p:ext uri="{BB962C8B-B14F-4D97-AF65-F5344CB8AC3E}">
        <p14:creationId xmlns:p14="http://schemas.microsoft.com/office/powerpoint/2010/main" val="32639478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425A0-8752-4723-A905-0CB44541B33B}"/>
              </a:ext>
            </a:extLst>
          </p:cNvPr>
          <p:cNvSpPr>
            <a:spLocks noGrp="1"/>
          </p:cNvSpPr>
          <p:nvPr>
            <p:ph type="title"/>
          </p:nvPr>
        </p:nvSpPr>
        <p:spPr/>
        <p:txBody>
          <a:bodyPr/>
          <a:lstStyle/>
          <a:p>
            <a:r>
              <a:rPr lang="en-GB" dirty="0"/>
              <a:t>Bridge following 3 days fighting</a:t>
            </a:r>
          </a:p>
        </p:txBody>
      </p:sp>
      <p:pic>
        <p:nvPicPr>
          <p:cNvPr id="5" name="Content Placeholder 4">
            <a:extLst>
              <a:ext uri="{FF2B5EF4-FFF2-40B4-BE49-F238E27FC236}">
                <a16:creationId xmlns:a16="http://schemas.microsoft.com/office/drawing/2014/main" id="{B79900C4-C249-4193-AA85-540E8FB1258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282878" y="1600200"/>
            <a:ext cx="6578243" cy="4525963"/>
          </a:xfrm>
        </p:spPr>
      </p:pic>
    </p:spTree>
    <p:extLst>
      <p:ext uri="{BB962C8B-B14F-4D97-AF65-F5344CB8AC3E}">
        <p14:creationId xmlns:p14="http://schemas.microsoft.com/office/powerpoint/2010/main" val="31405877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F82F8-1CCE-4DAF-930F-C4FC10F117A0}"/>
              </a:ext>
            </a:extLst>
          </p:cNvPr>
          <p:cNvSpPr>
            <a:spLocks noGrp="1"/>
          </p:cNvSpPr>
          <p:nvPr>
            <p:ph type="title"/>
          </p:nvPr>
        </p:nvSpPr>
        <p:spPr/>
        <p:txBody>
          <a:bodyPr/>
          <a:lstStyle/>
          <a:p>
            <a:r>
              <a:rPr lang="en-GB" dirty="0"/>
              <a:t>Battle damaged vehicles</a:t>
            </a:r>
          </a:p>
        </p:txBody>
      </p:sp>
      <p:pic>
        <p:nvPicPr>
          <p:cNvPr id="5" name="Content Placeholder 4">
            <a:extLst>
              <a:ext uri="{FF2B5EF4-FFF2-40B4-BE49-F238E27FC236}">
                <a16:creationId xmlns:a16="http://schemas.microsoft.com/office/drawing/2014/main" id="{BEDE1A7D-DFC3-43EE-AEA8-527F2E30CDC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63053" y="1600200"/>
            <a:ext cx="7417893" cy="4525963"/>
          </a:xfrm>
        </p:spPr>
      </p:pic>
    </p:spTree>
    <p:extLst>
      <p:ext uri="{BB962C8B-B14F-4D97-AF65-F5344CB8AC3E}">
        <p14:creationId xmlns:p14="http://schemas.microsoft.com/office/powerpoint/2010/main" val="16027220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D5D6-3DDA-4671-93CE-3FCC0050BC98}"/>
              </a:ext>
            </a:extLst>
          </p:cNvPr>
          <p:cNvSpPr>
            <a:spLocks noGrp="1"/>
          </p:cNvSpPr>
          <p:nvPr>
            <p:ph type="title"/>
          </p:nvPr>
        </p:nvSpPr>
        <p:spPr/>
        <p:txBody>
          <a:bodyPr/>
          <a:lstStyle/>
          <a:p>
            <a:r>
              <a:rPr lang="en-GB" dirty="0"/>
              <a:t>Grave Concentration Report</a:t>
            </a:r>
          </a:p>
        </p:txBody>
      </p:sp>
      <p:pic>
        <p:nvPicPr>
          <p:cNvPr id="5" name="Content Placeholder 4">
            <a:extLst>
              <a:ext uri="{FF2B5EF4-FFF2-40B4-BE49-F238E27FC236}">
                <a16:creationId xmlns:a16="http://schemas.microsoft.com/office/drawing/2014/main" id="{25E7221A-62C9-46E9-A6F6-DFCFC1999A93}"/>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755576" y="1844824"/>
            <a:ext cx="7384041" cy="4656509"/>
          </a:xfrm>
        </p:spPr>
      </p:pic>
    </p:spTree>
    <p:extLst>
      <p:ext uri="{BB962C8B-B14F-4D97-AF65-F5344CB8AC3E}">
        <p14:creationId xmlns:p14="http://schemas.microsoft.com/office/powerpoint/2010/main" val="39718525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A7FF9-7255-45CD-BE10-193D145D7821}"/>
              </a:ext>
            </a:extLst>
          </p:cNvPr>
          <p:cNvSpPr>
            <a:spLocks noGrp="1"/>
          </p:cNvSpPr>
          <p:nvPr>
            <p:ph type="title"/>
          </p:nvPr>
        </p:nvSpPr>
        <p:spPr/>
        <p:txBody>
          <a:bodyPr/>
          <a:lstStyle/>
          <a:p>
            <a:r>
              <a:rPr lang="en-GB" dirty="0"/>
              <a:t>Catania War Cemetery</a:t>
            </a:r>
          </a:p>
        </p:txBody>
      </p:sp>
      <p:pic>
        <p:nvPicPr>
          <p:cNvPr id="8" name="Content Placeholder 7">
            <a:extLst>
              <a:ext uri="{FF2B5EF4-FFF2-40B4-BE49-F238E27FC236}">
                <a16:creationId xmlns:a16="http://schemas.microsoft.com/office/drawing/2014/main" id="{2A64322B-4B78-42BC-9C1A-CF14C5FB6E2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968851" y="1600200"/>
            <a:ext cx="3691381" cy="5210701"/>
          </a:xfrm>
        </p:spPr>
      </p:pic>
    </p:spTree>
    <p:extLst>
      <p:ext uri="{BB962C8B-B14F-4D97-AF65-F5344CB8AC3E}">
        <p14:creationId xmlns:p14="http://schemas.microsoft.com/office/powerpoint/2010/main" val="27371742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3858E-1B4A-4B98-89F4-0A1D273A260A}"/>
              </a:ext>
            </a:extLst>
          </p:cNvPr>
          <p:cNvSpPr>
            <a:spLocks noGrp="1"/>
          </p:cNvSpPr>
          <p:nvPr>
            <p:ph type="title"/>
          </p:nvPr>
        </p:nvSpPr>
        <p:spPr/>
        <p:txBody>
          <a:bodyPr/>
          <a:lstStyle/>
          <a:p>
            <a:r>
              <a:rPr lang="en-GB" dirty="0"/>
              <a:t>July 14th</a:t>
            </a:r>
          </a:p>
        </p:txBody>
      </p:sp>
      <p:sp>
        <p:nvSpPr>
          <p:cNvPr id="3" name="Content Placeholder 2">
            <a:extLst>
              <a:ext uri="{FF2B5EF4-FFF2-40B4-BE49-F238E27FC236}">
                <a16:creationId xmlns:a16="http://schemas.microsoft.com/office/drawing/2014/main" id="{7588D7BE-2AC8-49D4-B044-09F3E2066D4C}"/>
              </a:ext>
            </a:extLst>
          </p:cNvPr>
          <p:cNvSpPr>
            <a:spLocks noGrp="1"/>
          </p:cNvSpPr>
          <p:nvPr>
            <p:ph idx="1"/>
          </p:nvPr>
        </p:nvSpPr>
        <p:spPr/>
        <p:txBody>
          <a:bodyPr/>
          <a:lstStyle/>
          <a:p>
            <a:r>
              <a:rPr lang="en-GB" dirty="0"/>
              <a:t>The 1</a:t>
            </a:r>
            <a:r>
              <a:rPr lang="en-GB" baseline="30000" dirty="0"/>
              <a:t>st</a:t>
            </a:r>
            <a:r>
              <a:rPr lang="en-GB" dirty="0"/>
              <a:t> Parachute Battalion were in control of the bridge.</a:t>
            </a:r>
          </a:p>
          <a:p>
            <a:r>
              <a:rPr lang="en-GB" dirty="0"/>
              <a:t>At dawn the German paratroops attacked from the south and a German armoured thrust was made from the north. </a:t>
            </a:r>
          </a:p>
          <a:p>
            <a:r>
              <a:rPr lang="en-GB" dirty="0"/>
              <a:t>The British retreated south of the bridge.</a:t>
            </a:r>
          </a:p>
          <a:p>
            <a:r>
              <a:rPr lang="en-GB" dirty="0"/>
              <a:t>Of the 295 men defending the bridge 115 were now casualties.</a:t>
            </a:r>
          </a:p>
        </p:txBody>
      </p:sp>
    </p:spTree>
    <p:extLst>
      <p:ext uri="{BB962C8B-B14F-4D97-AF65-F5344CB8AC3E}">
        <p14:creationId xmlns:p14="http://schemas.microsoft.com/office/powerpoint/2010/main" val="40813353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86DA-3FE3-4106-9008-4A30464263B9}"/>
              </a:ext>
            </a:extLst>
          </p:cNvPr>
          <p:cNvSpPr>
            <a:spLocks noGrp="1"/>
          </p:cNvSpPr>
          <p:nvPr>
            <p:ph type="title"/>
          </p:nvPr>
        </p:nvSpPr>
        <p:spPr/>
        <p:txBody>
          <a:bodyPr/>
          <a:lstStyle/>
          <a:p>
            <a:r>
              <a:rPr lang="en-GB" dirty="0"/>
              <a:t>July 15th</a:t>
            </a:r>
          </a:p>
        </p:txBody>
      </p:sp>
      <p:sp>
        <p:nvSpPr>
          <p:cNvPr id="3" name="Content Placeholder 2">
            <a:extLst>
              <a:ext uri="{FF2B5EF4-FFF2-40B4-BE49-F238E27FC236}">
                <a16:creationId xmlns:a16="http://schemas.microsoft.com/office/drawing/2014/main" id="{1BB90F20-CD62-4ABB-95E0-79D00E3623AE}"/>
              </a:ext>
            </a:extLst>
          </p:cNvPr>
          <p:cNvSpPr>
            <a:spLocks noGrp="1"/>
          </p:cNvSpPr>
          <p:nvPr>
            <p:ph idx="1"/>
          </p:nvPr>
        </p:nvSpPr>
        <p:spPr/>
        <p:txBody>
          <a:bodyPr/>
          <a:lstStyle/>
          <a:p>
            <a:r>
              <a:rPr lang="en-GB" dirty="0"/>
              <a:t>The Germans are now in control of the bridge.</a:t>
            </a:r>
          </a:p>
          <a:p>
            <a:r>
              <a:rPr lang="en-GB" dirty="0"/>
              <a:t>Early in the morning the tanks of the 44</a:t>
            </a:r>
            <a:r>
              <a:rPr lang="en-GB" baseline="30000" dirty="0"/>
              <a:t>th</a:t>
            </a:r>
            <a:r>
              <a:rPr lang="en-GB" dirty="0"/>
              <a:t> Royal Tank Regiment supported by the Durham Light Infantry crossed the bridge</a:t>
            </a:r>
          </a:p>
          <a:p>
            <a:pPr marL="0" indent="0">
              <a:buNone/>
            </a:pPr>
            <a:r>
              <a:rPr lang="en-GB" dirty="0"/>
              <a:t>    (with heavy losses)</a:t>
            </a:r>
          </a:p>
          <a:p>
            <a:r>
              <a:rPr lang="en-GB" dirty="0"/>
              <a:t>By the night of the 15</a:t>
            </a:r>
            <a:r>
              <a:rPr lang="en-GB" baseline="30000" dirty="0"/>
              <a:t>th</a:t>
            </a:r>
            <a:r>
              <a:rPr lang="en-GB" dirty="0"/>
              <a:t> the bridge had been recaptured.</a:t>
            </a:r>
          </a:p>
        </p:txBody>
      </p:sp>
    </p:spTree>
    <p:extLst>
      <p:ext uri="{BB962C8B-B14F-4D97-AF65-F5344CB8AC3E}">
        <p14:creationId xmlns:p14="http://schemas.microsoft.com/office/powerpoint/2010/main" val="29977849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745E-D85E-4DED-8365-9F9E4A5A95D6}"/>
              </a:ext>
            </a:extLst>
          </p:cNvPr>
          <p:cNvSpPr>
            <a:spLocks noGrp="1"/>
          </p:cNvSpPr>
          <p:nvPr>
            <p:ph type="title"/>
          </p:nvPr>
        </p:nvSpPr>
        <p:spPr/>
        <p:txBody>
          <a:bodyPr/>
          <a:lstStyle/>
          <a:p>
            <a:r>
              <a:rPr lang="en-GB" dirty="0"/>
              <a:t>Aftermath</a:t>
            </a:r>
          </a:p>
        </p:txBody>
      </p:sp>
      <p:sp>
        <p:nvSpPr>
          <p:cNvPr id="3" name="Content Placeholder 2">
            <a:extLst>
              <a:ext uri="{FF2B5EF4-FFF2-40B4-BE49-F238E27FC236}">
                <a16:creationId xmlns:a16="http://schemas.microsoft.com/office/drawing/2014/main" id="{666DF56C-459A-470B-98D6-77CE21937102}"/>
              </a:ext>
            </a:extLst>
          </p:cNvPr>
          <p:cNvSpPr>
            <a:spLocks noGrp="1"/>
          </p:cNvSpPr>
          <p:nvPr>
            <p:ph idx="1"/>
          </p:nvPr>
        </p:nvSpPr>
        <p:spPr/>
        <p:txBody>
          <a:bodyPr/>
          <a:lstStyle/>
          <a:p>
            <a:r>
              <a:rPr lang="en-GB" dirty="0"/>
              <a:t>The operation was deemed successful although only 40% of the paratroops had landed in their assigned drop zones.</a:t>
            </a:r>
          </a:p>
          <a:p>
            <a:r>
              <a:rPr lang="en-GB" dirty="0"/>
              <a:t>The capture of the bridge did not result in the rapid advance over the Catania plain as envisaged by Montgomery.</a:t>
            </a:r>
          </a:p>
          <a:p>
            <a:r>
              <a:rPr lang="en-GB" dirty="0"/>
              <a:t>Many lessons learned for future airborne operations.</a:t>
            </a:r>
          </a:p>
        </p:txBody>
      </p:sp>
    </p:spTree>
    <p:extLst>
      <p:ext uri="{BB962C8B-B14F-4D97-AF65-F5344CB8AC3E}">
        <p14:creationId xmlns:p14="http://schemas.microsoft.com/office/powerpoint/2010/main" val="692091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group of people posing for a photo&#10;&#10;Description automatically generated">
            <a:extLst>
              <a:ext uri="{FF2B5EF4-FFF2-40B4-BE49-F238E27FC236}">
                <a16:creationId xmlns:a16="http://schemas.microsoft.com/office/drawing/2014/main" id="{A4D60269-8A4C-4F36-835B-373B4FA3B9FA}"/>
              </a:ext>
            </a:extLst>
          </p:cNvPr>
          <p:cNvPicPr>
            <a:picLocks noGrp="1" noChangeAspect="1"/>
          </p:cNvPicPr>
          <p:nvPr>
            <p:ph type="pic" idx="1"/>
          </p:nvPr>
        </p:nvPicPr>
        <p:blipFill rotWithShape="1">
          <a:blip r:embed="rId2" cstate="email">
            <a:extLst>
              <a:ext uri="{28A0092B-C50C-407E-A947-70E740481C1C}">
                <a14:useLocalDpi xmlns:a14="http://schemas.microsoft.com/office/drawing/2010/main"/>
              </a:ext>
            </a:extLst>
          </a:blip>
          <a:srcRect/>
          <a:stretch/>
        </p:blipFill>
        <p:spPr>
          <a:xfrm>
            <a:off x="15" y="857257"/>
            <a:ext cx="9143985" cy="5143493"/>
          </a:xfrm>
          <a:prstGeom prst="rect">
            <a:avLst/>
          </a:prstGeom>
        </p:spPr>
      </p:pic>
      <p:sp>
        <p:nvSpPr>
          <p:cNvPr id="18"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616466" y="2565460"/>
            <a:ext cx="3527534" cy="3435290"/>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68580" tIns="34290" rIns="68580" bIns="34290" rtlCol="0" anchor="t">
            <a:normAutofit/>
          </a:bodyPr>
          <a:lstStyle/>
          <a:p>
            <a:pPr algn="ctr" defTabSz="685800" fontAlgn="auto">
              <a:spcBef>
                <a:spcPts val="0"/>
              </a:spcBef>
              <a:spcAft>
                <a:spcPts val="750"/>
              </a:spcAft>
              <a:buClr>
                <a:prstClr val="black"/>
              </a:buClr>
              <a:buSzPct val="100000"/>
            </a:pPr>
            <a:endParaRPr lang="en-US" sz="1200" cap="all">
              <a:solidFill>
                <a:prstClr val="black"/>
              </a:solidFill>
              <a:latin typeface="Calibri" panose="020F0502020204030204"/>
            </a:endParaRPr>
          </a:p>
        </p:txBody>
      </p:sp>
      <p:sp>
        <p:nvSpPr>
          <p:cNvPr id="2" name="Title 1">
            <a:extLst>
              <a:ext uri="{FF2B5EF4-FFF2-40B4-BE49-F238E27FC236}">
                <a16:creationId xmlns:a16="http://schemas.microsoft.com/office/drawing/2014/main" id="{C1F8A1B3-9214-48FE-BDBB-E40DEA01FAA1}"/>
              </a:ext>
            </a:extLst>
          </p:cNvPr>
          <p:cNvSpPr>
            <a:spLocks noGrp="1"/>
          </p:cNvSpPr>
          <p:nvPr>
            <p:ph type="title"/>
          </p:nvPr>
        </p:nvSpPr>
        <p:spPr>
          <a:xfrm>
            <a:off x="6016516" y="3281198"/>
            <a:ext cx="2889031" cy="1375542"/>
          </a:xfrm>
        </p:spPr>
        <p:txBody>
          <a:bodyPr vert="horz" lIns="68580" tIns="34290" rIns="68580" bIns="34290" rtlCol="0" anchor="b">
            <a:normAutofit/>
          </a:bodyPr>
          <a:lstStyle/>
          <a:p>
            <a:pPr algn="ctr"/>
            <a:r>
              <a:rPr lang="en-US" sz="3000"/>
              <a:t>      Ernest aged 10</a:t>
            </a:r>
          </a:p>
        </p:txBody>
      </p:sp>
      <p:sp>
        <p:nvSpPr>
          <p:cNvPr id="4" name="Text Placeholder 3">
            <a:extLst>
              <a:ext uri="{FF2B5EF4-FFF2-40B4-BE49-F238E27FC236}">
                <a16:creationId xmlns:a16="http://schemas.microsoft.com/office/drawing/2014/main" id="{B6805125-6990-4B73-BC53-2AF9EA663CED}"/>
              </a:ext>
            </a:extLst>
          </p:cNvPr>
          <p:cNvSpPr>
            <a:spLocks noGrp="1"/>
          </p:cNvSpPr>
          <p:nvPr>
            <p:ph type="body" sz="half" idx="2"/>
          </p:nvPr>
        </p:nvSpPr>
        <p:spPr>
          <a:xfrm>
            <a:off x="5837182" y="4789256"/>
            <a:ext cx="3247697" cy="512463"/>
          </a:xfrm>
        </p:spPr>
        <p:txBody>
          <a:bodyPr vert="horz" lIns="68580" tIns="34290" rIns="68580" bIns="34290" rtlCol="0">
            <a:normAutofit/>
          </a:bodyPr>
          <a:lstStyle/>
          <a:p>
            <a:pPr algn="ctr"/>
            <a:r>
              <a:rPr lang="en-US" sz="1275"/>
              <a:t>Ernest is front left, at the wedding of his big sister Olive to Wilson Maycroft Tanfield.</a:t>
            </a:r>
          </a:p>
        </p:txBody>
      </p:sp>
      <p:cxnSp>
        <p:nvCxnSpPr>
          <p:cNvPr id="20" name="Straight Connector 19">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10248" y="4700095"/>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23500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8ADBA-4864-480E-838F-9840EBAD9621}"/>
              </a:ext>
            </a:extLst>
          </p:cNvPr>
          <p:cNvSpPr>
            <a:spLocks noGrp="1"/>
          </p:cNvSpPr>
          <p:nvPr>
            <p:ph type="title"/>
          </p:nvPr>
        </p:nvSpPr>
        <p:spPr/>
        <p:txBody>
          <a:bodyPr/>
          <a:lstStyle/>
          <a:p>
            <a:r>
              <a:rPr lang="en-GB" dirty="0"/>
              <a:t>Book about the attack</a:t>
            </a:r>
          </a:p>
        </p:txBody>
      </p:sp>
      <p:pic>
        <p:nvPicPr>
          <p:cNvPr id="5" name="Content Placeholder 4">
            <a:extLst>
              <a:ext uri="{FF2B5EF4-FFF2-40B4-BE49-F238E27FC236}">
                <a16:creationId xmlns:a16="http://schemas.microsoft.com/office/drawing/2014/main" id="{D24E3CDD-1427-4AE0-83A4-1B3E14018E1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073615" y="1600200"/>
            <a:ext cx="2996770" cy="4525963"/>
          </a:xfrm>
        </p:spPr>
      </p:pic>
    </p:spTree>
    <p:extLst>
      <p:ext uri="{BB962C8B-B14F-4D97-AF65-F5344CB8AC3E}">
        <p14:creationId xmlns:p14="http://schemas.microsoft.com/office/powerpoint/2010/main" val="23912348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34783-2A4D-4B0E-A8DD-1B3CF9B32F3A}"/>
              </a:ext>
            </a:extLst>
          </p:cNvPr>
          <p:cNvSpPr>
            <a:spLocks noGrp="1"/>
          </p:cNvSpPr>
          <p:nvPr>
            <p:ph type="title"/>
          </p:nvPr>
        </p:nvSpPr>
        <p:spPr>
          <a:xfrm>
            <a:off x="457200" y="1196752"/>
            <a:ext cx="8229600" cy="220886"/>
          </a:xfrm>
        </p:spPr>
        <p:txBody>
          <a:bodyPr/>
          <a:lstStyle/>
          <a:p>
            <a:r>
              <a:rPr lang="en-GB" sz="4800" dirty="0">
                <a:solidFill>
                  <a:srgbClr val="0033CC"/>
                </a:solidFill>
              </a:rPr>
              <a:t>Part 2</a:t>
            </a:r>
            <a:br>
              <a:rPr lang="en-GB" dirty="0">
                <a:solidFill>
                  <a:srgbClr val="0033CC"/>
                </a:solidFill>
              </a:rPr>
            </a:br>
            <a:endParaRPr lang="en-GB" dirty="0">
              <a:solidFill>
                <a:srgbClr val="0033CC"/>
              </a:solidFill>
            </a:endParaRPr>
          </a:p>
        </p:txBody>
      </p:sp>
      <p:sp>
        <p:nvSpPr>
          <p:cNvPr id="3" name="Content Placeholder 2">
            <a:extLst>
              <a:ext uri="{FF2B5EF4-FFF2-40B4-BE49-F238E27FC236}">
                <a16:creationId xmlns:a16="http://schemas.microsoft.com/office/drawing/2014/main" id="{84875C7D-74B8-423B-AFD7-083CB5F7F959}"/>
              </a:ext>
            </a:extLst>
          </p:cNvPr>
          <p:cNvSpPr>
            <a:spLocks noGrp="1"/>
          </p:cNvSpPr>
          <p:nvPr>
            <p:ph idx="1"/>
          </p:nvPr>
        </p:nvSpPr>
        <p:spPr>
          <a:xfrm>
            <a:off x="457200" y="2132856"/>
            <a:ext cx="8579296" cy="2304257"/>
          </a:xfrm>
        </p:spPr>
        <p:txBody>
          <a:bodyPr/>
          <a:lstStyle/>
          <a:p>
            <a:r>
              <a:rPr lang="en-GB" dirty="0">
                <a:solidFill>
                  <a:srgbClr val="0033CC"/>
                </a:solidFill>
              </a:rPr>
              <a:t>What evidence of wartime installations remain in Great Ayton</a:t>
            </a:r>
          </a:p>
          <a:p>
            <a:endParaRPr lang="en-GB" dirty="0"/>
          </a:p>
        </p:txBody>
      </p:sp>
    </p:spTree>
    <p:extLst>
      <p:ext uri="{BB962C8B-B14F-4D97-AF65-F5344CB8AC3E}">
        <p14:creationId xmlns:p14="http://schemas.microsoft.com/office/powerpoint/2010/main" val="9949722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a:xfrm>
            <a:off x="457200" y="-100013"/>
            <a:ext cx="8229600" cy="1143001"/>
          </a:xfrm>
        </p:spPr>
        <p:txBody>
          <a:bodyPr/>
          <a:lstStyle/>
          <a:p>
            <a:pPr eaLnBrk="1" hangingPunct="1"/>
            <a:r>
              <a:rPr lang="en-GB" sz="3200" b="1" dirty="0">
                <a:solidFill>
                  <a:srgbClr val="0033CC"/>
                </a:solidFill>
              </a:rPr>
              <a:t>Home Guard </a:t>
            </a:r>
            <a:r>
              <a:rPr lang="en-GB" sz="2800" b="1" u="sng" dirty="0">
                <a:solidFill>
                  <a:srgbClr val="0033CC"/>
                </a:solidFill>
              </a:rPr>
              <a:t> </a:t>
            </a:r>
          </a:p>
        </p:txBody>
      </p:sp>
      <p:pic>
        <p:nvPicPr>
          <p:cNvPr id="16387" name="Picture 10" descr="GAFHG2"/>
          <p:cNvPicPr>
            <a:picLocks noGrp="1" noChangeAspect="1" noChangeArrowheads="1"/>
          </p:cNvPicPr>
          <p:nvPr>
            <p:ph sz="half" idx="1"/>
          </p:nvPr>
        </p:nvPicPr>
        <p:blipFill>
          <a:blip r:embed="rId3" cstate="print">
            <a:extLst>
              <a:ext uri="{28A0092B-C50C-407E-A947-70E740481C1C}">
                <a14:useLocalDpi xmlns:a14="http://schemas.microsoft.com/office/drawing/2010/main"/>
              </a:ext>
            </a:extLst>
          </a:blip>
          <a:srcRect/>
          <a:stretch>
            <a:fillRect/>
          </a:stretch>
        </p:blipFill>
        <p:spPr>
          <a:xfrm>
            <a:off x="107950" y="981075"/>
            <a:ext cx="8929688" cy="3467100"/>
          </a:xfrm>
          <a:noFill/>
        </p:spPr>
      </p:pic>
      <p:pic>
        <p:nvPicPr>
          <p:cNvPr id="16388" name="Picture 11" descr="homename"/>
          <p:cNvPicPr>
            <a:picLocks noGrp="1" noChangeAspect="1" noChangeArrowheads="1"/>
          </p:cNvPicPr>
          <p:nvPr>
            <p:ph sz="half" idx="2"/>
          </p:nvPr>
        </p:nvPicPr>
        <p:blipFill>
          <a:blip r:embed="rId4" cstate="email">
            <a:extLst>
              <a:ext uri="{28A0092B-C50C-407E-A947-70E740481C1C}">
                <a14:useLocalDpi xmlns:a14="http://schemas.microsoft.com/office/drawing/2010/main"/>
              </a:ext>
            </a:extLst>
          </a:blip>
          <a:srcRect/>
          <a:stretch>
            <a:fillRect/>
          </a:stretch>
        </p:blipFill>
        <p:spPr>
          <a:xfrm>
            <a:off x="539750" y="4508500"/>
            <a:ext cx="8137525" cy="2265363"/>
          </a:xfr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9"/>
          <p:cNvSpPr>
            <a:spLocks noGrp="1" noChangeArrowheads="1"/>
          </p:cNvSpPr>
          <p:nvPr>
            <p:ph type="title"/>
          </p:nvPr>
        </p:nvSpPr>
        <p:spPr>
          <a:xfrm>
            <a:off x="457200" y="188913"/>
            <a:ext cx="8229600" cy="1012825"/>
          </a:xfrm>
        </p:spPr>
        <p:txBody>
          <a:bodyPr/>
          <a:lstStyle/>
          <a:p>
            <a:pPr eaLnBrk="1" hangingPunct="1">
              <a:defRPr/>
            </a:pPr>
            <a:r>
              <a:rPr lang="en-GB" sz="3200" b="1" dirty="0">
                <a:solidFill>
                  <a:schemeClr val="accent6"/>
                </a:solidFill>
              </a:rPr>
              <a:t>Home Guard and Anti-invasion measures</a:t>
            </a:r>
            <a:r>
              <a:rPr lang="en-GB" sz="3200" b="1" u="sng" dirty="0">
                <a:solidFill>
                  <a:schemeClr val="accent6"/>
                </a:solidFill>
              </a:rPr>
              <a:t> </a:t>
            </a:r>
          </a:p>
        </p:txBody>
      </p:sp>
      <p:sp>
        <p:nvSpPr>
          <p:cNvPr id="17411" name="Rectangle 10"/>
          <p:cNvSpPr>
            <a:spLocks noGrp="1" noChangeArrowheads="1"/>
          </p:cNvSpPr>
          <p:nvPr>
            <p:ph type="body" sz="half" idx="1"/>
          </p:nvPr>
        </p:nvSpPr>
        <p:spPr>
          <a:xfrm>
            <a:off x="960438" y="1196975"/>
            <a:ext cx="8075612" cy="1800225"/>
          </a:xfrm>
        </p:spPr>
        <p:txBody>
          <a:bodyPr/>
          <a:lstStyle/>
          <a:p>
            <a:pPr eaLnBrk="1" hangingPunct="1">
              <a:buFontTx/>
              <a:buNone/>
            </a:pPr>
            <a:r>
              <a:rPr lang="en-GB" sz="2800" b="1" dirty="0"/>
              <a:t>	Removal of the word ‘AYTON’ from the carved name on the stone bridge. </a:t>
            </a:r>
          </a:p>
        </p:txBody>
      </p:sp>
      <p:pic>
        <p:nvPicPr>
          <p:cNvPr id="17412" name="Picture 12" descr="dtpresG"/>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900113" y="2184400"/>
            <a:ext cx="7272337" cy="4673600"/>
          </a:xfr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9"/>
          <p:cNvSpPr>
            <a:spLocks noGrp="1" noChangeArrowheads="1"/>
          </p:cNvSpPr>
          <p:nvPr>
            <p:ph type="title"/>
          </p:nvPr>
        </p:nvSpPr>
        <p:spPr/>
        <p:txBody>
          <a:bodyPr/>
          <a:lstStyle/>
          <a:p>
            <a:pPr eaLnBrk="1" hangingPunct="1">
              <a:defRPr/>
            </a:pPr>
            <a:r>
              <a:rPr lang="en-GB" sz="3200" b="1" dirty="0">
                <a:solidFill>
                  <a:schemeClr val="accent6"/>
                </a:solidFill>
              </a:rPr>
              <a:t>Home Guard and Anti-invasion measures</a:t>
            </a:r>
            <a:r>
              <a:rPr lang="en-GB" sz="3200" b="1" u="sng" dirty="0">
                <a:solidFill>
                  <a:schemeClr val="accent6"/>
                </a:solidFill>
              </a:rPr>
              <a:t> </a:t>
            </a:r>
          </a:p>
        </p:txBody>
      </p:sp>
      <p:sp>
        <p:nvSpPr>
          <p:cNvPr id="18435" name="Rectangle 10"/>
          <p:cNvSpPr>
            <a:spLocks noGrp="1" noChangeArrowheads="1"/>
          </p:cNvSpPr>
          <p:nvPr>
            <p:ph type="body" sz="half" idx="1"/>
          </p:nvPr>
        </p:nvSpPr>
        <p:spPr>
          <a:xfrm>
            <a:off x="107950" y="1600200"/>
            <a:ext cx="3600450" cy="4525963"/>
          </a:xfrm>
        </p:spPr>
        <p:txBody>
          <a:bodyPr/>
          <a:lstStyle/>
          <a:p>
            <a:pPr eaLnBrk="1" hangingPunct="1">
              <a:buFontTx/>
              <a:buNone/>
            </a:pPr>
            <a:r>
              <a:rPr lang="en-GB" sz="2400" b="1" dirty="0"/>
              <a:t>	A rifle position in the sandstone wall at the entrance to Firbeck House in Easby Lane.  The slot in the wall was made by Mr. Robert Pickersgill, shown in the photograph, whilst he was a member of the Local Defence Volunteers.</a:t>
            </a:r>
          </a:p>
        </p:txBody>
      </p:sp>
      <p:pic>
        <p:nvPicPr>
          <p:cNvPr id="18436" name="Picture 12" descr="dtpresF"/>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3708400" y="2105025"/>
            <a:ext cx="4978400" cy="3268663"/>
          </a:xfr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95288" y="333375"/>
            <a:ext cx="8229600" cy="1143000"/>
          </a:xfrm>
        </p:spPr>
        <p:txBody>
          <a:bodyPr/>
          <a:lstStyle/>
          <a:p>
            <a:pPr eaLnBrk="1" hangingPunct="1">
              <a:defRPr/>
            </a:pPr>
            <a:r>
              <a:rPr lang="en-GB" sz="3200" b="1" dirty="0">
                <a:solidFill>
                  <a:schemeClr val="accent6"/>
                </a:solidFill>
              </a:rPr>
              <a:t>Home Guard and Anti-invasion Measures</a:t>
            </a:r>
            <a:r>
              <a:rPr lang="en-GB" sz="3200" b="1" u="sng" dirty="0">
                <a:solidFill>
                  <a:schemeClr val="accent6"/>
                </a:solidFill>
              </a:rPr>
              <a:t> </a:t>
            </a:r>
          </a:p>
        </p:txBody>
      </p:sp>
      <p:pic>
        <p:nvPicPr>
          <p:cNvPr id="19459" name="Picture 3" descr="Easby Lane Loophole 2"/>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684213" y="1468438"/>
            <a:ext cx="7848600" cy="5232400"/>
          </a:xfr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188913"/>
            <a:ext cx="8229600" cy="1012825"/>
          </a:xfrm>
        </p:spPr>
        <p:txBody>
          <a:bodyPr/>
          <a:lstStyle/>
          <a:p>
            <a:pPr eaLnBrk="1" hangingPunct="1">
              <a:defRPr/>
            </a:pPr>
            <a:r>
              <a:rPr lang="en-GB" sz="3200" b="1" dirty="0">
                <a:solidFill>
                  <a:schemeClr val="accent6"/>
                </a:solidFill>
              </a:rPr>
              <a:t>Home Guard and Anti-invasion measures</a:t>
            </a:r>
            <a:r>
              <a:rPr lang="en-GB" sz="3200" b="1" u="sng" dirty="0">
                <a:solidFill>
                  <a:schemeClr val="accent6"/>
                </a:solidFill>
              </a:rPr>
              <a:t> </a:t>
            </a:r>
          </a:p>
        </p:txBody>
      </p:sp>
      <p:sp>
        <p:nvSpPr>
          <p:cNvPr id="21507" name="Rectangle 3"/>
          <p:cNvSpPr>
            <a:spLocks noGrp="1" noChangeArrowheads="1"/>
          </p:cNvSpPr>
          <p:nvPr>
            <p:ph type="body" sz="half" idx="1"/>
          </p:nvPr>
        </p:nvSpPr>
        <p:spPr>
          <a:xfrm>
            <a:off x="960438" y="1196975"/>
            <a:ext cx="8075612" cy="1800225"/>
          </a:xfrm>
        </p:spPr>
        <p:txBody>
          <a:bodyPr/>
          <a:lstStyle/>
          <a:p>
            <a:pPr eaLnBrk="1" hangingPunct="1">
              <a:buFontTx/>
              <a:buNone/>
            </a:pPr>
            <a:r>
              <a:rPr lang="en-GB" sz="2800" b="1" dirty="0"/>
              <a:t>Home Guard ammunition store at </a:t>
            </a:r>
          </a:p>
          <a:p>
            <a:pPr eaLnBrk="1" hangingPunct="1">
              <a:buFontTx/>
              <a:buNone/>
            </a:pPr>
            <a:r>
              <a:rPr lang="en-GB" sz="2800" b="1" dirty="0"/>
              <a:t>Ayton Banks Farm </a:t>
            </a:r>
          </a:p>
        </p:txBody>
      </p:sp>
      <p:pic>
        <p:nvPicPr>
          <p:cNvPr id="21508" name="Picture 4" descr="AytonBanksAmmoViewSW"/>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755650" y="2276475"/>
            <a:ext cx="7127875" cy="4021138"/>
          </a:xfr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188913"/>
            <a:ext cx="8229600" cy="1012825"/>
          </a:xfrm>
        </p:spPr>
        <p:txBody>
          <a:bodyPr/>
          <a:lstStyle/>
          <a:p>
            <a:pPr eaLnBrk="1" hangingPunct="1">
              <a:defRPr/>
            </a:pPr>
            <a:r>
              <a:rPr lang="en-GB" sz="3200" b="1" dirty="0">
                <a:solidFill>
                  <a:schemeClr val="accent6"/>
                </a:solidFill>
              </a:rPr>
              <a:t>Home Guard and Anti-invasion Measures</a:t>
            </a:r>
            <a:r>
              <a:rPr lang="en-GB" sz="3200" b="1" u="sng" dirty="0">
                <a:solidFill>
                  <a:schemeClr val="accent6"/>
                </a:solidFill>
              </a:rPr>
              <a:t> </a:t>
            </a:r>
          </a:p>
        </p:txBody>
      </p:sp>
      <p:sp>
        <p:nvSpPr>
          <p:cNvPr id="22531" name="Rectangle 3"/>
          <p:cNvSpPr>
            <a:spLocks noGrp="1" noChangeArrowheads="1"/>
          </p:cNvSpPr>
          <p:nvPr>
            <p:ph type="body" sz="half" idx="1"/>
          </p:nvPr>
        </p:nvSpPr>
        <p:spPr>
          <a:xfrm>
            <a:off x="960438" y="1196975"/>
            <a:ext cx="8075612" cy="1800225"/>
          </a:xfrm>
        </p:spPr>
        <p:txBody>
          <a:bodyPr/>
          <a:lstStyle/>
          <a:p>
            <a:pPr algn="ctr" eaLnBrk="1" hangingPunct="1">
              <a:buFontTx/>
              <a:buNone/>
            </a:pPr>
            <a:r>
              <a:rPr lang="en-GB" sz="2800" b="1" dirty="0"/>
              <a:t>Ammunition Store entrance </a:t>
            </a:r>
          </a:p>
        </p:txBody>
      </p:sp>
      <p:pic>
        <p:nvPicPr>
          <p:cNvPr id="22532" name="Picture 4" descr="AytonBanksAmmoEntrance"/>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3132138" y="1700213"/>
            <a:ext cx="3368675" cy="4813300"/>
          </a:xfr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a:xfrm>
            <a:off x="468313" y="1125538"/>
            <a:ext cx="8218487" cy="935037"/>
          </a:xfrm>
        </p:spPr>
        <p:txBody>
          <a:bodyPr/>
          <a:lstStyle/>
          <a:p>
            <a:pPr>
              <a:defRPr/>
            </a:pPr>
            <a:r>
              <a:rPr lang="en-GB" b="1" dirty="0">
                <a:solidFill>
                  <a:schemeClr val="accent6"/>
                </a:solidFill>
              </a:rPr>
              <a:t>GREAT AYTON HOME GUARD</a:t>
            </a:r>
            <a:br>
              <a:rPr lang="en-GB" dirty="0"/>
            </a:br>
            <a:endParaRPr lang="en-GB" dirty="0"/>
          </a:p>
        </p:txBody>
      </p:sp>
      <p:pic>
        <p:nvPicPr>
          <p:cNvPr id="3075" name="Content Placeholder 3" descr="HomeGuardBitmap.BMP"/>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468313" y="2276475"/>
            <a:ext cx="8229600" cy="3195638"/>
          </a:xfrm>
        </p:spPr>
      </p:pic>
      <p:sp>
        <p:nvSpPr>
          <p:cNvPr id="3076" name="TextBox 4"/>
          <p:cNvSpPr txBox="1">
            <a:spLocks noChangeArrowheads="1"/>
          </p:cNvSpPr>
          <p:nvPr/>
        </p:nvSpPr>
        <p:spPr bwMode="auto">
          <a:xfrm>
            <a:off x="2124075" y="981075"/>
            <a:ext cx="184150" cy="368300"/>
          </a:xfrm>
          <a:prstGeom prst="rect">
            <a:avLst/>
          </a:prstGeom>
          <a:noFill/>
          <a:ln w="9525">
            <a:noFill/>
            <a:miter lim="800000"/>
            <a:headEnd/>
            <a:tailEnd/>
          </a:ln>
        </p:spPr>
        <p:txBody>
          <a:bodyPr wrap="none">
            <a:spAutoFit/>
          </a:bodyPr>
          <a:lstStyle/>
          <a:p>
            <a:endParaRPr lang="en-US" dirty="0"/>
          </a:p>
        </p:txBody>
      </p:sp>
      <p:sp>
        <p:nvSpPr>
          <p:cNvPr id="1030" name="TextBox 4"/>
          <p:cNvSpPr txBox="1">
            <a:spLocks noChangeArrowheads="1"/>
          </p:cNvSpPr>
          <p:nvPr/>
        </p:nvSpPr>
        <p:spPr bwMode="auto">
          <a:xfrm>
            <a:off x="468313" y="5661025"/>
            <a:ext cx="8207375" cy="707886"/>
          </a:xfrm>
          <a:prstGeom prst="rect">
            <a:avLst/>
          </a:prstGeom>
          <a:noFill/>
          <a:ln w="9525">
            <a:noFill/>
            <a:miter lim="800000"/>
            <a:headEnd/>
            <a:tailEnd/>
          </a:ln>
        </p:spPr>
        <p:txBody>
          <a:bodyPr>
            <a:spAutoFit/>
          </a:bodyPr>
          <a:lstStyle/>
          <a:p>
            <a:pPr>
              <a:defRPr/>
            </a:pPr>
            <a:r>
              <a:rPr lang="en-GB" sz="4000" dirty="0"/>
              <a:t>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9"/>
          <p:cNvSpPr>
            <a:spLocks noGrp="1" noChangeArrowheads="1"/>
          </p:cNvSpPr>
          <p:nvPr>
            <p:ph type="body" idx="1"/>
          </p:nvPr>
        </p:nvSpPr>
        <p:spPr>
          <a:xfrm>
            <a:off x="-252413" y="1341438"/>
            <a:ext cx="9396413" cy="6048375"/>
          </a:xfrm>
        </p:spPr>
        <p:txBody>
          <a:bodyPr/>
          <a:lstStyle/>
          <a:p>
            <a:pPr eaLnBrk="1" hangingPunct="1">
              <a:buFontTx/>
              <a:buNone/>
            </a:pPr>
            <a:r>
              <a:rPr lang="en-GB" sz="2800" dirty="0"/>
              <a:t>	‘Auxiliary Unit’ was the codename given to a force of civilian volunteers. They were to carry out sabotage, guerrilla warfare and spying from behind enemy lines</a:t>
            </a:r>
          </a:p>
          <a:p>
            <a:pPr eaLnBrk="1" hangingPunct="1">
              <a:buFontTx/>
              <a:buNone/>
            </a:pPr>
            <a:r>
              <a:rPr lang="en-GB" sz="2800" dirty="0"/>
              <a:t>    in the event of a successful German invasion of the British Isles during World War II.</a:t>
            </a:r>
          </a:p>
          <a:p>
            <a:pPr eaLnBrk="1" hangingPunct="1">
              <a:buFontTx/>
              <a:buNone/>
            </a:pPr>
            <a:r>
              <a:rPr lang="en-GB" sz="2800" dirty="0"/>
              <a:t>  </a:t>
            </a:r>
          </a:p>
          <a:p>
            <a:pPr eaLnBrk="1" hangingPunct="1">
              <a:buFontTx/>
              <a:buNone/>
            </a:pPr>
            <a:r>
              <a:rPr lang="en-GB" sz="2800" dirty="0"/>
              <a:t>	Formed in 1940 there were 640+ Patrols with a total force  of  4,200 men.    </a:t>
            </a:r>
          </a:p>
          <a:p>
            <a:pPr eaLnBrk="1" hangingPunct="1">
              <a:buFontTx/>
              <a:buNone/>
            </a:pPr>
            <a:endParaRPr lang="en-GB" sz="2800" dirty="0"/>
          </a:p>
          <a:p>
            <a:pPr eaLnBrk="1" hangingPunct="1">
              <a:buFontTx/>
              <a:buNone/>
            </a:pPr>
            <a:r>
              <a:rPr lang="en-GB" sz="2800" dirty="0"/>
              <a:t>	           </a:t>
            </a:r>
          </a:p>
        </p:txBody>
      </p:sp>
      <p:sp>
        <p:nvSpPr>
          <p:cNvPr id="20483" name="Rectangle 10"/>
          <p:cNvSpPr>
            <a:spLocks noGrp="1" noChangeArrowheads="1"/>
          </p:cNvSpPr>
          <p:nvPr>
            <p:ph type="title"/>
          </p:nvPr>
        </p:nvSpPr>
        <p:spPr>
          <a:xfrm>
            <a:off x="457200" y="274638"/>
            <a:ext cx="8229600" cy="993775"/>
          </a:xfrm>
        </p:spPr>
        <p:txBody>
          <a:bodyPr/>
          <a:lstStyle/>
          <a:p>
            <a:pPr eaLnBrk="1" hangingPunct="1">
              <a:defRPr/>
            </a:pPr>
            <a:r>
              <a:rPr lang="en-GB" sz="3200" b="1" dirty="0">
                <a:solidFill>
                  <a:schemeClr val="accent6"/>
                </a:solidFill>
              </a:rPr>
              <a:t>Auxiliary Units</a:t>
            </a:r>
            <a:br>
              <a:rPr lang="en-GB" sz="3200" b="1" dirty="0">
                <a:solidFill>
                  <a:schemeClr val="accent6"/>
                </a:solidFill>
              </a:rPr>
            </a:br>
            <a:endParaRPr lang="en-GB" sz="3200" b="1" dirty="0">
              <a:solidFill>
                <a:srgbClr val="0033CC"/>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A958D7-D502-493E-9EAE-EB71947C4C33}"/>
              </a:ext>
            </a:extLst>
          </p:cNvPr>
          <p:cNvSpPr/>
          <p:nvPr/>
        </p:nvSpPr>
        <p:spPr>
          <a:xfrm>
            <a:off x="445417" y="2141773"/>
            <a:ext cx="8229599" cy="2891433"/>
          </a:xfrm>
          <a:prstGeom prst="rect">
            <a:avLst/>
          </a:prstGeom>
        </p:spPr>
        <p:txBody>
          <a:bodyPr wrap="square">
            <a:spAutoFit/>
          </a:bodyPr>
          <a:lstStyle/>
          <a:p>
            <a:pPr defTabSz="685800" fontAlgn="auto">
              <a:lnSpc>
                <a:spcPct val="107000"/>
              </a:lnSpc>
              <a:spcBef>
                <a:spcPts val="0"/>
              </a:spcBef>
              <a:spcAft>
                <a:spcPts val="600"/>
              </a:spcAft>
            </a:pPr>
            <a:r>
              <a:rPr lang="en-GB" sz="2700" dirty="0">
                <a:solidFill>
                  <a:prstClr val="black"/>
                </a:solidFill>
                <a:latin typeface="Arial" panose="020B0604020202020204" pitchFamily="34" charset="0"/>
                <a:ea typeface="Calibri" panose="020F0502020204030204" pitchFamily="34" charset="0"/>
                <a:cs typeface="Times New Roman" panose="02020603050405020304" pitchFamily="18" charset="0"/>
              </a:rPr>
              <a:t>Ernest was known to his friends and family as </a:t>
            </a:r>
            <a:r>
              <a:rPr lang="en-GB" sz="27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Napsy</a:t>
            </a:r>
            <a:r>
              <a:rPr lang="en-GB" sz="27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p>
          <a:p>
            <a:pPr defTabSz="685800" fontAlgn="auto">
              <a:lnSpc>
                <a:spcPct val="107000"/>
              </a:lnSpc>
              <a:spcBef>
                <a:spcPts val="0"/>
              </a:spcBef>
              <a:spcAft>
                <a:spcPts val="600"/>
              </a:spcAft>
            </a:pPr>
            <a:r>
              <a:rPr lang="en-GB" sz="2700" dirty="0">
                <a:solidFill>
                  <a:prstClr val="black"/>
                </a:solidFill>
                <a:latin typeface="Arial" panose="020B0604020202020204" pitchFamily="34" charset="0"/>
                <a:ea typeface="Calibri" panose="020F0502020204030204" pitchFamily="34" charset="0"/>
                <a:cs typeface="Times New Roman" panose="02020603050405020304" pitchFamily="18" charset="0"/>
              </a:rPr>
              <a:t>After leaving school, </a:t>
            </a:r>
            <a:r>
              <a:rPr lang="en-GB" sz="27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Napsy</a:t>
            </a:r>
            <a:r>
              <a:rPr lang="en-GB" sz="2700" dirty="0">
                <a:solidFill>
                  <a:prstClr val="black"/>
                </a:solidFill>
                <a:latin typeface="Arial" panose="020B0604020202020204" pitchFamily="34" charset="0"/>
                <a:ea typeface="Calibri" panose="020F0502020204030204" pitchFamily="34" charset="0"/>
                <a:cs typeface="Times New Roman" panose="02020603050405020304" pitchFamily="18" charset="0"/>
              </a:rPr>
              <a:t> became a private gardener.</a:t>
            </a:r>
          </a:p>
          <a:p>
            <a:pPr defTabSz="685800" fontAlgn="auto">
              <a:lnSpc>
                <a:spcPct val="107000"/>
              </a:lnSpc>
              <a:spcBef>
                <a:spcPts val="0"/>
              </a:spcBef>
              <a:spcAft>
                <a:spcPts val="600"/>
              </a:spcAft>
            </a:pPr>
            <a:r>
              <a:rPr lang="en-GB" sz="2700" dirty="0">
                <a:solidFill>
                  <a:prstClr val="black"/>
                </a:solidFill>
                <a:latin typeface="Arial" panose="020B0604020202020204" pitchFamily="34" charset="0"/>
                <a:ea typeface="Calibri" panose="020F0502020204030204" pitchFamily="34" charset="0"/>
                <a:cs typeface="Times New Roman" panose="02020603050405020304" pitchFamily="18" charset="0"/>
              </a:rPr>
              <a:t>When war was declared, </a:t>
            </a:r>
            <a:r>
              <a:rPr lang="en-GB" sz="27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Napsy</a:t>
            </a:r>
            <a:r>
              <a:rPr lang="en-GB" sz="2700" dirty="0">
                <a:solidFill>
                  <a:prstClr val="black"/>
                </a:solidFill>
                <a:latin typeface="Arial" panose="020B0604020202020204" pitchFamily="34" charset="0"/>
                <a:ea typeface="Calibri" panose="020F0502020204030204" pitchFamily="34" charset="0"/>
                <a:cs typeface="Times New Roman" panose="02020603050405020304" pitchFamily="18" charset="0"/>
              </a:rPr>
              <a:t> joined the Territorial Army.</a:t>
            </a:r>
            <a:endParaRPr lang="en-GB" sz="27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76187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a:defRPr/>
            </a:pPr>
            <a:r>
              <a:rPr lang="en-GB" dirty="0">
                <a:solidFill>
                  <a:schemeClr val="accent6"/>
                </a:solidFill>
              </a:rPr>
              <a:t>Auxiliary Unit Badge</a:t>
            </a:r>
            <a:br>
              <a:rPr lang="en-GB" dirty="0">
                <a:solidFill>
                  <a:srgbClr val="00B0F0"/>
                </a:solidFill>
              </a:rPr>
            </a:br>
            <a:endParaRPr lang="en-GB" dirty="0">
              <a:solidFill>
                <a:srgbClr val="00B0F0"/>
              </a:solidFill>
            </a:endParaRPr>
          </a:p>
        </p:txBody>
      </p:sp>
      <p:pic>
        <p:nvPicPr>
          <p:cNvPr id="26627" name="Content Placeholder 3" descr="002.bmp"/>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2195513" y="1279525"/>
            <a:ext cx="4824412" cy="5091113"/>
          </a:xfr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en-GB" sz="3200" b="1" dirty="0">
                <a:solidFill>
                  <a:schemeClr val="accent6"/>
                </a:solidFill>
              </a:rPr>
              <a:t>Auxiliary Units</a:t>
            </a:r>
          </a:p>
        </p:txBody>
      </p:sp>
      <p:sp>
        <p:nvSpPr>
          <p:cNvPr id="27651" name="Rectangle 3"/>
          <p:cNvSpPr>
            <a:spLocks noGrp="1" noChangeArrowheads="1"/>
          </p:cNvSpPr>
          <p:nvPr>
            <p:ph type="body" sz="half" idx="1"/>
          </p:nvPr>
        </p:nvSpPr>
        <p:spPr>
          <a:xfrm>
            <a:off x="107950" y="1600200"/>
            <a:ext cx="3600450" cy="4525963"/>
          </a:xfrm>
        </p:spPr>
        <p:txBody>
          <a:bodyPr/>
          <a:lstStyle/>
          <a:p>
            <a:pPr eaLnBrk="1" hangingPunct="1">
              <a:buFontTx/>
              <a:buNone/>
            </a:pPr>
            <a:r>
              <a:rPr lang="en-GB" sz="2800" b="1" dirty="0"/>
              <a:t>	Drawing from the</a:t>
            </a:r>
          </a:p>
          <a:p>
            <a:pPr eaLnBrk="1" hangingPunct="1">
              <a:buFontTx/>
              <a:buNone/>
            </a:pPr>
            <a:r>
              <a:rPr lang="en-GB" sz="2800" b="1" dirty="0"/>
              <a:t>	National Archives</a:t>
            </a:r>
          </a:p>
          <a:p>
            <a:pPr eaLnBrk="1" hangingPunct="1">
              <a:buFontTx/>
              <a:buNone/>
            </a:pPr>
            <a:r>
              <a:rPr lang="en-GB" sz="2800" b="1" dirty="0"/>
              <a:t>	at Kew of the</a:t>
            </a:r>
          </a:p>
          <a:p>
            <a:pPr eaLnBrk="1" hangingPunct="1">
              <a:buFontTx/>
              <a:buNone/>
            </a:pPr>
            <a:r>
              <a:rPr lang="en-GB" sz="2800" b="1" dirty="0"/>
              <a:t>	‘standard’ Auxiliary Unit Operational Base.</a:t>
            </a:r>
          </a:p>
          <a:p>
            <a:pPr eaLnBrk="1" hangingPunct="1">
              <a:buFontTx/>
              <a:buNone/>
            </a:pPr>
            <a:endParaRPr lang="en-GB" sz="2800" b="1" dirty="0"/>
          </a:p>
        </p:txBody>
      </p:sp>
      <p:pic>
        <p:nvPicPr>
          <p:cNvPr id="27652" name="Picture 4" descr="Auxiliary Shelter"/>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4992688" y="1557338"/>
            <a:ext cx="3321050" cy="4608512"/>
          </a:xfr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p:txBody>
          <a:bodyPr/>
          <a:lstStyle/>
          <a:p>
            <a:pPr eaLnBrk="1" hangingPunct="1"/>
            <a:r>
              <a:rPr lang="en-GB" sz="3200" dirty="0">
                <a:solidFill>
                  <a:srgbClr val="0033CC"/>
                </a:solidFill>
              </a:rPr>
              <a:t>Auxiliary Unit Operational Base</a:t>
            </a:r>
          </a:p>
        </p:txBody>
      </p:sp>
      <p:pic>
        <p:nvPicPr>
          <p:cNvPr id="28675" name="Picture 6" descr="Auxiliary Unit Shelter Wales"/>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684213" y="1412875"/>
            <a:ext cx="7848600" cy="5067300"/>
          </a:xfr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p:nvPr>
        </p:nvSpPr>
        <p:spPr/>
        <p:txBody>
          <a:bodyPr/>
          <a:lstStyle/>
          <a:p>
            <a:pPr eaLnBrk="1" hangingPunct="1"/>
            <a:r>
              <a:rPr lang="en-GB" sz="3200" dirty="0">
                <a:solidFill>
                  <a:srgbClr val="0033CC"/>
                </a:solidFill>
              </a:rPr>
              <a:t>Auxiliary Unit Operational Base</a:t>
            </a: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519619" y="1758419"/>
            <a:ext cx="6104762" cy="4209524"/>
          </a:xfrm>
        </p:spPr>
      </p:pic>
    </p:spTree>
    <p:extLst>
      <p:ext uri="{BB962C8B-B14F-4D97-AF65-F5344CB8AC3E}">
        <p14:creationId xmlns:p14="http://schemas.microsoft.com/office/powerpoint/2010/main" val="28566481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Grp="1" noChangeArrowheads="1"/>
          </p:cNvSpPr>
          <p:nvPr>
            <p:ph type="title"/>
          </p:nvPr>
        </p:nvSpPr>
        <p:spPr/>
        <p:txBody>
          <a:bodyPr/>
          <a:lstStyle/>
          <a:p>
            <a:pPr eaLnBrk="1" hangingPunct="1">
              <a:defRPr/>
            </a:pPr>
            <a:r>
              <a:rPr lang="en-GB" sz="3200" b="1" dirty="0">
                <a:solidFill>
                  <a:schemeClr val="accent6"/>
                </a:solidFill>
              </a:rPr>
              <a:t>Evening Gazette 1960</a:t>
            </a:r>
            <a:br>
              <a:rPr lang="en-GB" sz="3200" b="1" dirty="0">
                <a:solidFill>
                  <a:schemeClr val="accent6"/>
                </a:solidFill>
              </a:rPr>
            </a:br>
            <a:r>
              <a:rPr lang="en-GB" sz="3200" b="1" dirty="0">
                <a:solidFill>
                  <a:schemeClr val="accent6"/>
                </a:solidFill>
              </a:rPr>
              <a:t>Checking old mine workings</a:t>
            </a:r>
            <a:br>
              <a:rPr lang="en-GB" sz="3200" b="1" dirty="0"/>
            </a:br>
            <a:endParaRPr lang="en-US" sz="3200" b="1" dirty="0"/>
          </a:p>
        </p:txBody>
      </p:sp>
      <p:pic>
        <p:nvPicPr>
          <p:cNvPr id="24579" name="Picture 4" descr="AuxUnitsMine"/>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971550" y="1196975"/>
            <a:ext cx="7343775" cy="5335588"/>
          </a:xfr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endParaRPr lang="en-US" sz="3200" b="1" dirty="0"/>
          </a:p>
        </p:txBody>
      </p:sp>
      <p:pic>
        <p:nvPicPr>
          <p:cNvPr id="25603" name="Picture 3" descr="AuxUnitsGazette"/>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611188" y="188913"/>
            <a:ext cx="7920037" cy="6453187"/>
          </a:xfrm>
          <a:noFill/>
        </p:spPr>
      </p:pic>
      <p:sp>
        <p:nvSpPr>
          <p:cNvPr id="25604" name="Rectangle 5"/>
          <p:cNvSpPr>
            <a:spLocks noChangeArrowheads="1"/>
          </p:cNvSpPr>
          <p:nvPr/>
        </p:nvSpPr>
        <p:spPr bwMode="auto">
          <a:xfrm>
            <a:off x="4572000" y="2781300"/>
            <a:ext cx="3960813" cy="3860800"/>
          </a:xfrm>
          <a:prstGeom prst="rect">
            <a:avLst/>
          </a:prstGeom>
          <a:solidFill>
            <a:srgbClr val="FFFFFF"/>
          </a:solidFill>
          <a:ln w="9525">
            <a:solidFill>
              <a:schemeClr val="tx1"/>
            </a:solidFill>
            <a:miter lim="800000"/>
            <a:headEnd/>
            <a:tailEnd/>
          </a:ln>
        </p:spPr>
        <p:txBody>
          <a:bodyPr wrap="none" anchor="ctr"/>
          <a:lstStyle/>
          <a:p>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404813"/>
            <a:ext cx="8229600" cy="782637"/>
          </a:xfrm>
        </p:spPr>
        <p:txBody>
          <a:bodyPr/>
          <a:lstStyle/>
          <a:p>
            <a:pPr eaLnBrk="1" hangingPunct="1"/>
            <a:r>
              <a:rPr lang="en-GB" sz="3200" b="1" dirty="0">
                <a:solidFill>
                  <a:srgbClr val="0033CC"/>
                </a:solidFill>
              </a:rPr>
              <a:t>Great Ayton Auxiliary Unit Operational </a:t>
            </a:r>
            <a:br>
              <a:rPr lang="en-GB" sz="3200" b="1" dirty="0">
                <a:solidFill>
                  <a:srgbClr val="0033CC"/>
                </a:solidFill>
              </a:rPr>
            </a:br>
            <a:r>
              <a:rPr lang="en-GB" sz="3200" b="1" dirty="0">
                <a:solidFill>
                  <a:srgbClr val="0033CC"/>
                </a:solidFill>
              </a:rPr>
              <a:t>Base</a:t>
            </a:r>
            <a:br>
              <a:rPr lang="en-GB" sz="3200" b="1" dirty="0">
                <a:solidFill>
                  <a:srgbClr val="0033CC"/>
                </a:solidFill>
              </a:rPr>
            </a:br>
            <a:endParaRPr lang="en-GB" sz="3200" b="1" dirty="0">
              <a:solidFill>
                <a:srgbClr val="0033CC"/>
              </a:solidFill>
            </a:endParaRPr>
          </a:p>
        </p:txBody>
      </p:sp>
      <p:sp>
        <p:nvSpPr>
          <p:cNvPr id="29699" name="Rectangle 3"/>
          <p:cNvSpPr>
            <a:spLocks noGrp="1" noChangeArrowheads="1"/>
          </p:cNvSpPr>
          <p:nvPr>
            <p:ph type="body" sz="half" idx="1"/>
          </p:nvPr>
        </p:nvSpPr>
        <p:spPr>
          <a:xfrm>
            <a:off x="684213" y="1125538"/>
            <a:ext cx="8424862" cy="2116137"/>
          </a:xfrm>
        </p:spPr>
        <p:txBody>
          <a:bodyPr/>
          <a:lstStyle/>
          <a:p>
            <a:pPr eaLnBrk="1" hangingPunct="1">
              <a:buFontTx/>
              <a:buNone/>
            </a:pPr>
            <a:r>
              <a:rPr lang="en-GB" sz="2800" dirty="0"/>
              <a:t>	</a:t>
            </a:r>
          </a:p>
        </p:txBody>
      </p:sp>
      <p:pic>
        <p:nvPicPr>
          <p:cNvPr id="29700" name="Content Placeholder 5" descr="202 Operational Base.jpg"/>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323850" y="1268413"/>
            <a:ext cx="8607425" cy="5040312"/>
          </a:xfr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274638"/>
            <a:ext cx="8229600" cy="850900"/>
          </a:xfrm>
        </p:spPr>
        <p:txBody>
          <a:bodyPr/>
          <a:lstStyle/>
          <a:p>
            <a:pPr eaLnBrk="1" hangingPunct="1"/>
            <a:r>
              <a:rPr lang="en-GB" sz="3200" b="1" dirty="0">
                <a:solidFill>
                  <a:srgbClr val="0033CC"/>
                </a:solidFill>
              </a:rPr>
              <a:t>Great Ayton Auxiliary Unit</a:t>
            </a:r>
            <a:br>
              <a:rPr lang="en-GB" sz="3200" b="1" dirty="0">
                <a:solidFill>
                  <a:srgbClr val="0033CC"/>
                </a:solidFill>
              </a:rPr>
            </a:br>
            <a:endParaRPr lang="en-US" sz="3200" b="1" dirty="0">
              <a:solidFill>
                <a:srgbClr val="0033CC"/>
              </a:solidFill>
            </a:endParaRPr>
          </a:p>
        </p:txBody>
      </p:sp>
      <p:sp>
        <p:nvSpPr>
          <p:cNvPr id="30723" name="Rectangle 3"/>
          <p:cNvSpPr>
            <a:spLocks noGrp="1" noChangeArrowheads="1"/>
          </p:cNvSpPr>
          <p:nvPr>
            <p:ph type="body" idx="1"/>
          </p:nvPr>
        </p:nvSpPr>
        <p:spPr>
          <a:xfrm>
            <a:off x="250825" y="908050"/>
            <a:ext cx="8893175" cy="5761038"/>
          </a:xfrm>
        </p:spPr>
        <p:txBody>
          <a:bodyPr/>
          <a:lstStyle/>
          <a:p>
            <a:pPr eaLnBrk="1" hangingPunct="1">
              <a:buFontTx/>
              <a:buNone/>
            </a:pPr>
            <a:endParaRPr lang="en-GB" dirty="0"/>
          </a:p>
          <a:p>
            <a:pPr eaLnBrk="1" hangingPunct="1">
              <a:buFontTx/>
              <a:buNone/>
            </a:pPr>
            <a:r>
              <a:rPr lang="en-GB" dirty="0"/>
              <a:t>Lieutenant J F Pain, Ryehill</a:t>
            </a:r>
          </a:p>
          <a:p>
            <a:pPr eaLnBrk="1" hangingPunct="1">
              <a:buFontTx/>
              <a:buNone/>
            </a:pPr>
            <a:endParaRPr lang="en-GB" dirty="0"/>
          </a:p>
          <a:p>
            <a:pPr eaLnBrk="1" hangingPunct="1">
              <a:buFontTx/>
              <a:buNone/>
            </a:pPr>
            <a:r>
              <a:rPr lang="en-GB" dirty="0"/>
              <a:t>Pvt F G Forster, Westbrook (Hay &amp; Straw Merchant)</a:t>
            </a:r>
          </a:p>
          <a:p>
            <a:pPr eaLnBrk="1" hangingPunct="1">
              <a:buFontTx/>
              <a:buNone/>
            </a:pPr>
            <a:r>
              <a:rPr lang="en-GB" dirty="0"/>
              <a:t>Pvt G W Brown, 12 Deuchar Terrace (Miner)</a:t>
            </a:r>
          </a:p>
          <a:p>
            <a:pPr eaLnBrk="1" hangingPunct="1">
              <a:buFontTx/>
              <a:buNone/>
            </a:pPr>
            <a:r>
              <a:rPr lang="en-GB" dirty="0"/>
              <a:t>Pvt R Whitworth, Westbrook (Electrical Eng)</a:t>
            </a:r>
          </a:p>
          <a:p>
            <a:pPr eaLnBrk="1" hangingPunct="1">
              <a:buFontTx/>
              <a:buNone/>
            </a:pPr>
            <a:r>
              <a:rPr lang="en-GB" dirty="0"/>
              <a:t>Pvt R S Williamson, High Green (Chemist)</a:t>
            </a:r>
          </a:p>
          <a:p>
            <a:pPr eaLnBrk="1" hangingPunct="1">
              <a:buFontTx/>
              <a:buNone/>
            </a:pPr>
            <a:r>
              <a:rPr lang="en-GB" dirty="0"/>
              <a:t>Pvt C Raw, Craignair (Moodys Agric Supplies)</a:t>
            </a:r>
          </a:p>
          <a:p>
            <a:pPr eaLnBrk="1" hangingPunct="1">
              <a:buFontTx/>
              <a:buNone/>
            </a:pP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44450"/>
            <a:ext cx="8229600" cy="1143000"/>
          </a:xfrm>
        </p:spPr>
        <p:txBody>
          <a:bodyPr/>
          <a:lstStyle/>
          <a:p>
            <a:pPr eaLnBrk="1" hangingPunct="1"/>
            <a:r>
              <a:rPr lang="en-GB" sz="3200" b="1" dirty="0">
                <a:solidFill>
                  <a:srgbClr val="0033CC"/>
                </a:solidFill>
              </a:rPr>
              <a:t>Auxiliary Units   </a:t>
            </a:r>
            <a:br>
              <a:rPr lang="en-GB" sz="3200" b="1" dirty="0">
                <a:solidFill>
                  <a:srgbClr val="0033CC"/>
                </a:solidFill>
              </a:rPr>
            </a:br>
            <a:endParaRPr lang="en-GB" sz="3200" b="1" dirty="0">
              <a:solidFill>
                <a:srgbClr val="0033CC"/>
              </a:solidFill>
            </a:endParaRPr>
          </a:p>
        </p:txBody>
      </p:sp>
      <p:sp>
        <p:nvSpPr>
          <p:cNvPr id="31747" name="Rectangle 3"/>
          <p:cNvSpPr>
            <a:spLocks noGrp="1" noChangeArrowheads="1"/>
          </p:cNvSpPr>
          <p:nvPr>
            <p:ph type="body" sz="half" idx="1"/>
          </p:nvPr>
        </p:nvSpPr>
        <p:spPr>
          <a:xfrm>
            <a:off x="684213" y="1125538"/>
            <a:ext cx="3240087" cy="4967287"/>
          </a:xfrm>
        </p:spPr>
        <p:txBody>
          <a:bodyPr/>
          <a:lstStyle/>
          <a:p>
            <a:pPr eaLnBrk="1" hangingPunct="1">
              <a:buFontTx/>
              <a:buNone/>
            </a:pPr>
            <a:r>
              <a:rPr lang="en-GB" sz="2800" dirty="0"/>
              <a:t>	The now-sealed entrance to the mineshaft containing the Auxiliary Unit Operational Base in Cliff Ridge Wood.</a:t>
            </a:r>
          </a:p>
        </p:txBody>
      </p:sp>
      <p:pic>
        <p:nvPicPr>
          <p:cNvPr id="31748" name="Picture 4" descr="Auxiliary Unit Great Ayton 1"/>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4427538" y="836613"/>
            <a:ext cx="3768725" cy="5289550"/>
          </a:xfr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44450"/>
            <a:ext cx="8229600" cy="1143000"/>
          </a:xfrm>
        </p:spPr>
        <p:txBody>
          <a:bodyPr/>
          <a:lstStyle/>
          <a:p>
            <a:pPr eaLnBrk="1" hangingPunct="1"/>
            <a:r>
              <a:rPr lang="en-GB" sz="3200" b="1" dirty="0">
                <a:solidFill>
                  <a:srgbClr val="0033CC"/>
                </a:solidFill>
              </a:rPr>
              <a:t>Auxiliary Units</a:t>
            </a:r>
            <a:r>
              <a:rPr lang="en-GB" sz="3600" b="1" u="sng" dirty="0">
                <a:solidFill>
                  <a:srgbClr val="0033CC"/>
                </a:solidFill>
              </a:rPr>
              <a:t> </a:t>
            </a:r>
          </a:p>
        </p:txBody>
      </p:sp>
      <p:sp>
        <p:nvSpPr>
          <p:cNvPr id="32771" name="Rectangle 3"/>
          <p:cNvSpPr>
            <a:spLocks noGrp="1" noChangeArrowheads="1"/>
          </p:cNvSpPr>
          <p:nvPr>
            <p:ph type="body" sz="half" idx="1"/>
          </p:nvPr>
        </p:nvSpPr>
        <p:spPr>
          <a:xfrm>
            <a:off x="684213" y="1125538"/>
            <a:ext cx="7704137" cy="1366837"/>
          </a:xfrm>
        </p:spPr>
        <p:txBody>
          <a:bodyPr/>
          <a:lstStyle/>
          <a:p>
            <a:pPr eaLnBrk="1" hangingPunct="1">
              <a:buFontTx/>
              <a:buNone/>
            </a:pPr>
            <a:r>
              <a:rPr lang="en-GB" sz="2800" dirty="0"/>
              <a:t>	</a:t>
            </a:r>
            <a:r>
              <a:rPr lang="en-GB" sz="2800" b="1" dirty="0"/>
              <a:t>Site of an Auxiliary Unit Observation Post close to Airyholme Farm.</a:t>
            </a:r>
          </a:p>
        </p:txBody>
      </p:sp>
      <p:pic>
        <p:nvPicPr>
          <p:cNvPr id="32772" name="Content Placeholder 5" descr="Auxiliary Unit Airyholme 3.bmp"/>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1258888" y="2133600"/>
            <a:ext cx="6851650" cy="4359275"/>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6E2D1-DD6F-4E2F-B325-6E7CCDB001AA}"/>
              </a:ext>
            </a:extLst>
          </p:cNvPr>
          <p:cNvSpPr>
            <a:spLocks noGrp="1"/>
          </p:cNvSpPr>
          <p:nvPr>
            <p:ph type="title"/>
          </p:nvPr>
        </p:nvSpPr>
        <p:spPr>
          <a:xfrm>
            <a:off x="491490" y="1131094"/>
            <a:ext cx="3429000" cy="1269596"/>
          </a:xfrm>
        </p:spPr>
        <p:txBody>
          <a:bodyPr vert="horz" lIns="68580" tIns="34290" rIns="68580" bIns="34290" rtlCol="0" anchor="ctr">
            <a:normAutofit fontScale="90000"/>
          </a:bodyPr>
          <a:lstStyle/>
          <a:p>
            <a:r>
              <a:rPr lang="en-US" sz="2550" dirty="0">
                <a:latin typeface="Arial" panose="020B0604020202020204" pitchFamily="34" charset="0"/>
                <a:cs typeface="Arial" panose="020B0604020202020204" pitchFamily="34" charset="0"/>
              </a:rPr>
              <a:t>Ernest Lack joined the 1</a:t>
            </a:r>
            <a:r>
              <a:rPr lang="en-US" sz="2550" baseline="30000" dirty="0">
                <a:latin typeface="Arial" panose="020B0604020202020204" pitchFamily="34" charset="0"/>
                <a:cs typeface="Arial" panose="020B0604020202020204" pitchFamily="34" charset="0"/>
              </a:rPr>
              <a:t>st</a:t>
            </a:r>
            <a:r>
              <a:rPr lang="en-US" sz="2550" dirty="0">
                <a:latin typeface="Arial" panose="020B0604020202020204" pitchFamily="34" charset="0"/>
                <a:cs typeface="Arial" panose="020B0604020202020204" pitchFamily="34" charset="0"/>
              </a:rPr>
              <a:t> Battalion of the Border Regiment on 18</a:t>
            </a:r>
            <a:r>
              <a:rPr lang="en-US" sz="2550" baseline="30000" dirty="0">
                <a:latin typeface="Arial" panose="020B0604020202020204" pitchFamily="34" charset="0"/>
                <a:cs typeface="Arial" panose="020B0604020202020204" pitchFamily="34" charset="0"/>
              </a:rPr>
              <a:t>th</a:t>
            </a:r>
            <a:r>
              <a:rPr lang="en-US" sz="2550" dirty="0">
                <a:latin typeface="Arial" panose="020B0604020202020204" pitchFamily="34" charset="0"/>
                <a:cs typeface="Arial" panose="020B0604020202020204" pitchFamily="34" charset="0"/>
              </a:rPr>
              <a:t> April 1940</a:t>
            </a:r>
          </a:p>
        </p:txBody>
      </p:sp>
      <p:cxnSp>
        <p:nvCxnSpPr>
          <p:cNvPr id="13" name="Straight Arrow Connector 1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59461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1F39BB1-A66B-43DE-BD11-612B88BA0376}"/>
              </a:ext>
            </a:extLst>
          </p:cNvPr>
          <p:cNvSpPr>
            <a:spLocks noGrp="1"/>
          </p:cNvSpPr>
          <p:nvPr>
            <p:ph type="body" sz="half" idx="2"/>
          </p:nvPr>
        </p:nvSpPr>
        <p:spPr>
          <a:xfrm>
            <a:off x="491491" y="2788526"/>
            <a:ext cx="3942905" cy="2596671"/>
          </a:xfrm>
        </p:spPr>
        <p:txBody>
          <a:bodyPr vert="horz" lIns="68580" tIns="34290" rIns="68580" bIns="34290" rtlCol="0">
            <a:normAutofit fontScale="70000" lnSpcReduction="20000"/>
          </a:bodyPr>
          <a:lstStyle/>
          <a:p>
            <a:r>
              <a:rPr lang="en-US" sz="2475" dirty="0">
                <a:latin typeface="Arial" panose="020B0604020202020204" pitchFamily="34" charset="0"/>
                <a:cs typeface="Arial" panose="020B0604020202020204" pitchFamily="34" charset="0"/>
              </a:rPr>
              <a:t>He passed his medical examination on 21</a:t>
            </a:r>
            <a:r>
              <a:rPr lang="en-US" sz="2475" baseline="30000" dirty="0">
                <a:latin typeface="Arial" panose="020B0604020202020204" pitchFamily="34" charset="0"/>
                <a:cs typeface="Arial" panose="020B0604020202020204" pitchFamily="34" charset="0"/>
              </a:rPr>
              <a:t>st</a:t>
            </a:r>
            <a:r>
              <a:rPr lang="en-US" sz="2475" dirty="0">
                <a:latin typeface="Arial" panose="020B0604020202020204" pitchFamily="34" charset="0"/>
                <a:cs typeface="Arial" panose="020B0604020202020204" pitchFamily="34" charset="0"/>
              </a:rPr>
              <a:t> March 1940, in A1 condition, and joined as a Private. </a:t>
            </a:r>
          </a:p>
          <a:p>
            <a:r>
              <a:rPr lang="en-US" sz="2475" dirty="0">
                <a:latin typeface="Arial" panose="020B0604020202020204" pitchFamily="34" charset="0"/>
                <a:cs typeface="Arial" panose="020B0604020202020204" pitchFamily="34" charset="0"/>
              </a:rPr>
              <a:t>His service number was: 3602853.</a:t>
            </a:r>
          </a:p>
          <a:p>
            <a:pPr>
              <a:lnSpc>
                <a:spcPct val="107000"/>
              </a:lnSpc>
              <a:spcAft>
                <a:spcPts val="600"/>
              </a:spcAft>
            </a:pPr>
            <a:r>
              <a:rPr lang="en-GB" sz="2475" dirty="0">
                <a:latin typeface="Arial" panose="020B0604020202020204" pitchFamily="34" charset="0"/>
                <a:ea typeface="Calibri" panose="020F0502020204030204" pitchFamily="34" charset="0"/>
                <a:cs typeface="Times New Roman" panose="02020603050405020304" pitchFamily="18" charset="0"/>
              </a:rPr>
              <a:t>He was initially posted to Crook, Co Durham until 21</a:t>
            </a:r>
            <a:r>
              <a:rPr lang="en-GB" sz="2475" baseline="30000" dirty="0">
                <a:latin typeface="Arial" panose="020B0604020202020204" pitchFamily="34" charset="0"/>
                <a:ea typeface="Calibri" panose="020F0502020204030204" pitchFamily="34" charset="0"/>
                <a:cs typeface="Times New Roman" panose="02020603050405020304" pitchFamily="18" charset="0"/>
              </a:rPr>
              <a:t>st</a:t>
            </a:r>
            <a:r>
              <a:rPr lang="en-GB" sz="2475" dirty="0">
                <a:latin typeface="Arial" panose="020B0604020202020204" pitchFamily="34" charset="0"/>
                <a:ea typeface="Calibri" panose="020F0502020204030204" pitchFamily="34" charset="0"/>
                <a:cs typeface="Times New Roman" panose="02020603050405020304" pitchFamily="18" charset="0"/>
              </a:rPr>
              <a:t> June 1940. </a:t>
            </a:r>
          </a:p>
          <a:p>
            <a:pPr>
              <a:lnSpc>
                <a:spcPct val="107000"/>
              </a:lnSpc>
              <a:spcAft>
                <a:spcPts val="600"/>
              </a:spcAft>
            </a:pPr>
            <a:r>
              <a:rPr lang="en-GB" sz="2475" dirty="0">
                <a:latin typeface="Arial" panose="020B0604020202020204" pitchFamily="34" charset="0"/>
                <a:ea typeface="Calibri" panose="020F0502020204030204" pitchFamily="34" charset="0"/>
                <a:cs typeface="Times New Roman" panose="02020603050405020304" pitchFamily="18" charset="0"/>
              </a:rPr>
              <a:t>He then moved to Leiston in Suffolk where an Air Force base was being constructed. </a:t>
            </a:r>
          </a:p>
          <a:p>
            <a:endParaRPr lang="en-US" sz="2100" dirty="0">
              <a:latin typeface="Arial" panose="020B0604020202020204" pitchFamily="34" charset="0"/>
              <a:cs typeface="Arial" panose="020B0604020202020204" pitchFamily="34" charset="0"/>
            </a:endParaRPr>
          </a:p>
        </p:txBody>
      </p:sp>
      <p:pic>
        <p:nvPicPr>
          <p:cNvPr id="8" name="Picture Placeholder 4">
            <a:extLst>
              <a:ext uri="{FF2B5EF4-FFF2-40B4-BE49-F238E27FC236}">
                <a16:creationId xmlns:a16="http://schemas.microsoft.com/office/drawing/2014/main" id="{D0FCB927-CA2C-4B05-8265-C67868FE21E6}"/>
              </a:ext>
            </a:extLst>
          </p:cNvPr>
          <p:cNvPicPr>
            <a:picLocks noGrp="1"/>
          </p:cNvPicPr>
          <p:nvPr>
            <p:ph type="pic" idx="1"/>
          </p:nvPr>
        </p:nvPicPr>
        <p:blipFill rotWithShape="1">
          <a:blip r:embed="rId2" cstate="email">
            <a:extLst>
              <a:ext uri="{28A0092B-C50C-407E-A947-70E740481C1C}">
                <a14:useLocalDpi xmlns:a14="http://schemas.microsoft.com/office/drawing/2010/main"/>
              </a:ext>
            </a:extLst>
          </a:blip>
          <a:srcRect/>
          <a:stretch/>
        </p:blipFill>
        <p:spPr bwMode="auto">
          <a:xfrm>
            <a:off x="4128116" y="857258"/>
            <a:ext cx="5015883" cy="5143490"/>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p:spPr>
      </p:pic>
    </p:spTree>
    <p:extLst>
      <p:ext uri="{BB962C8B-B14F-4D97-AF65-F5344CB8AC3E}">
        <p14:creationId xmlns:p14="http://schemas.microsoft.com/office/powerpoint/2010/main" val="41646595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44450"/>
            <a:ext cx="8229600" cy="1143000"/>
          </a:xfrm>
        </p:spPr>
        <p:txBody>
          <a:bodyPr/>
          <a:lstStyle/>
          <a:p>
            <a:pPr eaLnBrk="1" hangingPunct="1"/>
            <a:r>
              <a:rPr lang="en-GB" sz="3200" b="1" dirty="0">
                <a:solidFill>
                  <a:srgbClr val="0033CC"/>
                </a:solidFill>
              </a:rPr>
              <a:t>Auxiliary Units</a:t>
            </a:r>
            <a:r>
              <a:rPr lang="en-GB" sz="3600" b="1" u="sng" dirty="0">
                <a:solidFill>
                  <a:srgbClr val="0033CC"/>
                </a:solidFill>
              </a:rPr>
              <a:t> </a:t>
            </a:r>
          </a:p>
        </p:txBody>
      </p:sp>
      <p:sp>
        <p:nvSpPr>
          <p:cNvPr id="33795" name="Rectangle 3"/>
          <p:cNvSpPr>
            <a:spLocks noGrp="1" noChangeArrowheads="1"/>
          </p:cNvSpPr>
          <p:nvPr>
            <p:ph type="body" sz="half" idx="1"/>
          </p:nvPr>
        </p:nvSpPr>
        <p:spPr>
          <a:xfrm>
            <a:off x="684213" y="1125538"/>
            <a:ext cx="7704137" cy="1366837"/>
          </a:xfrm>
        </p:spPr>
        <p:txBody>
          <a:bodyPr/>
          <a:lstStyle/>
          <a:p>
            <a:pPr eaLnBrk="1" hangingPunct="1">
              <a:buFontTx/>
              <a:buNone/>
            </a:pPr>
            <a:r>
              <a:rPr lang="en-GB" sz="2800" dirty="0"/>
              <a:t>	</a:t>
            </a:r>
            <a:r>
              <a:rPr lang="en-GB" sz="2800" b="1" dirty="0"/>
              <a:t>Site of an Auxiliary Unit Observation Post close to Airyholme Farm.</a:t>
            </a:r>
          </a:p>
        </p:txBody>
      </p:sp>
      <p:pic>
        <p:nvPicPr>
          <p:cNvPr id="33796" name="Picture 4" descr="Auxiliary Unit Airyholme 1"/>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1979613" y="2708275"/>
            <a:ext cx="5483225" cy="3571875"/>
          </a:xfr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5"/>
          <p:cNvSpPr>
            <a:spLocks noGrp="1" noChangeArrowheads="1"/>
          </p:cNvSpPr>
          <p:nvPr>
            <p:ph type="title"/>
          </p:nvPr>
        </p:nvSpPr>
        <p:spPr/>
        <p:txBody>
          <a:bodyPr/>
          <a:lstStyle/>
          <a:p>
            <a:pPr eaLnBrk="1" hangingPunct="1"/>
            <a:r>
              <a:rPr lang="en-GB" sz="3200" b="1" dirty="0">
                <a:solidFill>
                  <a:srgbClr val="0033CC"/>
                </a:solidFill>
              </a:rPr>
              <a:t>Auxiliary</a:t>
            </a:r>
            <a:r>
              <a:rPr lang="en-GB" sz="3200" b="1" dirty="0"/>
              <a:t> </a:t>
            </a:r>
            <a:r>
              <a:rPr lang="en-GB" sz="3200" b="1" dirty="0">
                <a:solidFill>
                  <a:srgbClr val="0033CC"/>
                </a:solidFill>
              </a:rPr>
              <a:t>Unit – Observation Post</a:t>
            </a:r>
            <a:r>
              <a:rPr lang="en-GB" sz="4000" dirty="0">
                <a:solidFill>
                  <a:srgbClr val="0033CC"/>
                </a:solidFill>
              </a:rPr>
              <a:t> </a:t>
            </a:r>
            <a:endParaRPr lang="en-US" sz="4000" dirty="0">
              <a:solidFill>
                <a:srgbClr val="0033CC"/>
              </a:solidFill>
            </a:endParaRPr>
          </a:p>
        </p:txBody>
      </p:sp>
      <p:pic>
        <p:nvPicPr>
          <p:cNvPr id="34819" name="Content Placeholder 4" descr="AiryholmeFarm202Map1.jpg"/>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2976563" y="1600200"/>
            <a:ext cx="3683000" cy="5224463"/>
          </a:xfr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p:cNvSpPr>
            <a:spLocks noGrp="1" noChangeArrowheads="1"/>
          </p:cNvSpPr>
          <p:nvPr>
            <p:ph type="title"/>
          </p:nvPr>
        </p:nvSpPr>
        <p:spPr/>
        <p:txBody>
          <a:bodyPr/>
          <a:lstStyle/>
          <a:p>
            <a:pPr eaLnBrk="1" hangingPunct="1"/>
            <a:r>
              <a:rPr lang="en-GB" sz="3200" b="1" dirty="0">
                <a:solidFill>
                  <a:srgbClr val="0033CC"/>
                </a:solidFill>
              </a:rPr>
              <a:t>Auxiliary</a:t>
            </a:r>
            <a:r>
              <a:rPr lang="en-GB" sz="3200" b="1" dirty="0"/>
              <a:t> </a:t>
            </a:r>
            <a:r>
              <a:rPr lang="en-GB" sz="3200" b="1" dirty="0">
                <a:solidFill>
                  <a:srgbClr val="0033CC"/>
                </a:solidFill>
              </a:rPr>
              <a:t>Unit – Observation Post ?</a:t>
            </a:r>
            <a:r>
              <a:rPr lang="en-GB" sz="4000" dirty="0">
                <a:solidFill>
                  <a:srgbClr val="0033CC"/>
                </a:solidFill>
              </a:rPr>
              <a:t> </a:t>
            </a:r>
            <a:endParaRPr lang="en-US" sz="4000" dirty="0">
              <a:solidFill>
                <a:srgbClr val="0033CC"/>
              </a:solidFill>
            </a:endParaRPr>
          </a:p>
        </p:txBody>
      </p:sp>
      <p:pic>
        <p:nvPicPr>
          <p:cNvPr id="35843" name="Picture 4" descr="IMG_0314"/>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176338" y="1600200"/>
            <a:ext cx="6789737" cy="4525963"/>
          </a:xfr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GB" sz="3200" dirty="0">
                <a:solidFill>
                  <a:srgbClr val="0033CC"/>
                </a:solidFill>
              </a:rPr>
              <a:t>Auxiliary Uniform</a:t>
            </a:r>
          </a:p>
        </p:txBody>
      </p:sp>
      <p:pic>
        <p:nvPicPr>
          <p:cNvPr id="40963" name="Picture 5" descr="Auxiliary Unit Uniform"/>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897063" y="2127250"/>
            <a:ext cx="5349875" cy="3471863"/>
          </a:xfr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95288" y="981074"/>
            <a:ext cx="8229600" cy="227013"/>
          </a:xfrm>
        </p:spPr>
        <p:txBody>
          <a:bodyPr/>
          <a:lstStyle/>
          <a:p>
            <a:pPr eaLnBrk="1" hangingPunct="1"/>
            <a:r>
              <a:rPr lang="en-GB" sz="4000" b="1" dirty="0">
                <a:solidFill>
                  <a:schemeClr val="accent6"/>
                </a:solidFill>
              </a:rPr>
              <a:t>TEESSIDE AA SITES</a:t>
            </a:r>
            <a:br>
              <a:rPr lang="en-GB" sz="4000" b="1" dirty="0">
                <a:solidFill>
                  <a:srgbClr val="0033CC"/>
                </a:solidFill>
              </a:rPr>
            </a:br>
            <a:br>
              <a:rPr lang="en-GB" sz="4000" dirty="0">
                <a:solidFill>
                  <a:srgbClr val="0033CC"/>
                </a:solidFill>
              </a:rPr>
            </a:br>
            <a:endParaRPr lang="en-US" sz="4000" dirty="0">
              <a:solidFill>
                <a:srgbClr val="0033CC"/>
              </a:solidFill>
            </a:endParaRPr>
          </a:p>
        </p:txBody>
      </p:sp>
      <p:sp>
        <p:nvSpPr>
          <p:cNvPr id="43011" name="Rectangle 3"/>
          <p:cNvSpPr>
            <a:spLocks noGrp="1" noChangeArrowheads="1"/>
          </p:cNvSpPr>
          <p:nvPr>
            <p:ph type="body" idx="1"/>
          </p:nvPr>
        </p:nvSpPr>
        <p:spPr>
          <a:xfrm>
            <a:off x="457200" y="1340769"/>
            <a:ext cx="8229600" cy="5328320"/>
          </a:xfrm>
        </p:spPr>
        <p:txBody>
          <a:bodyPr/>
          <a:lstStyle/>
          <a:p>
            <a:pPr eaLnBrk="1" hangingPunct="1">
              <a:buFontTx/>
              <a:buNone/>
            </a:pPr>
            <a:endParaRPr lang="en-GB" dirty="0"/>
          </a:p>
          <a:p>
            <a:pPr eaLnBrk="1" hangingPunct="1"/>
            <a:endParaRPr lang="en-GB" dirty="0"/>
          </a:p>
          <a:p>
            <a:pPr eaLnBrk="1" hangingPunct="1"/>
            <a:endParaRPr lang="en-GB" dirty="0"/>
          </a:p>
          <a:p>
            <a:pPr eaLnBrk="1" hangingPunct="1"/>
            <a:endParaRPr lang="en-GB" dirty="0"/>
          </a:p>
          <a:p>
            <a:pPr eaLnBrk="1" hangingPunct="1"/>
            <a:endParaRPr lang="en-GB" dirty="0"/>
          </a:p>
          <a:p>
            <a:pPr eaLnBrk="1" hangingPunct="1"/>
            <a:endParaRPr lang="en-GB" dirty="0"/>
          </a:p>
          <a:p>
            <a:pPr eaLnBrk="1" hangingPunct="1"/>
            <a:endParaRPr lang="en-GB" dirty="0"/>
          </a:p>
          <a:p>
            <a:pPr eaLnBrk="1" hangingPunct="1"/>
            <a:endParaRPr lang="en-GB" dirty="0"/>
          </a:p>
          <a:p>
            <a:pPr eaLnBrk="1" hangingPunct="1"/>
            <a:endParaRPr lang="en-GB" dirty="0"/>
          </a:p>
          <a:p>
            <a:pPr eaLnBrk="1" hangingPunct="1"/>
            <a:endParaRPr lang="en-GB" dirty="0"/>
          </a:p>
          <a:p>
            <a:pPr eaLnBrk="1" hangingPunct="1"/>
            <a:endParaRPr lang="en-GB" dirty="0"/>
          </a:p>
          <a:p>
            <a:pPr eaLnBrk="1" hangingPunct="1"/>
            <a:endParaRPr lang="en-GB" dirty="0"/>
          </a:p>
          <a:p>
            <a:pPr eaLnBrk="1" hangingPunct="1"/>
            <a:endParaRPr lang="en-GB" dirty="0"/>
          </a:p>
          <a:p>
            <a:pPr eaLnBrk="1" hangingPunct="1"/>
            <a:endParaRPr lang="en-GB" dirty="0"/>
          </a:p>
          <a:p>
            <a:pPr eaLnBrk="1" hangingPunct="1"/>
            <a:endParaRPr lang="en-GB" dirty="0"/>
          </a:p>
          <a:p>
            <a:pPr eaLnBrk="1" hangingPunct="1"/>
            <a:endParaRPr lang="en-GB" dirty="0"/>
          </a:p>
          <a:p>
            <a:pPr eaLnBrk="1" hangingPunct="1"/>
            <a:endParaRPr lang="en-GB" dirty="0"/>
          </a:p>
          <a:p>
            <a:pPr eaLnBrk="1" hangingPunct="1">
              <a:buFontTx/>
              <a:buNone/>
            </a:pPr>
            <a:endParaRPr lang="en-GB" dirty="0"/>
          </a:p>
        </p:txBody>
      </p:sp>
      <p:pic>
        <p:nvPicPr>
          <p:cNvPr id="43012" name="Picture 3" descr="001.bmp"/>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18574" y="981075"/>
            <a:ext cx="4060825" cy="5589588"/>
          </a:xfrm>
          <a:prstGeom prst="rect">
            <a:avLst/>
          </a:prstGeom>
          <a:solidFill>
            <a:srgbClr val="FF0000"/>
          </a:solidFill>
          <a:ln w="9525">
            <a:noFill/>
            <a:miter lim="800000"/>
            <a:headEnd/>
            <a:tailEnd/>
          </a:ln>
        </p:spPr>
      </p:pic>
      <p:sp>
        <p:nvSpPr>
          <p:cNvPr id="2" name="Oval 1"/>
          <p:cNvSpPr/>
          <p:nvPr/>
        </p:nvSpPr>
        <p:spPr bwMode="auto">
          <a:xfrm>
            <a:off x="4499992" y="1988840"/>
            <a:ext cx="157733" cy="14401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rgbClr val="0033CC"/>
              </a:solidFill>
              <a:effectLst/>
              <a:latin typeface="Arial" charset="0"/>
            </a:endParaRPr>
          </a:p>
        </p:txBody>
      </p:sp>
      <p:sp>
        <p:nvSpPr>
          <p:cNvPr id="7" name="Oval 6"/>
          <p:cNvSpPr/>
          <p:nvPr/>
        </p:nvSpPr>
        <p:spPr bwMode="auto">
          <a:xfrm>
            <a:off x="3707904" y="2636912"/>
            <a:ext cx="157733" cy="14401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rgbClr val="0033CC"/>
              </a:solidFill>
              <a:effectLst/>
              <a:latin typeface="Arial" charset="0"/>
            </a:endParaRPr>
          </a:p>
        </p:txBody>
      </p:sp>
      <p:sp>
        <p:nvSpPr>
          <p:cNvPr id="8" name="Oval 7"/>
          <p:cNvSpPr/>
          <p:nvPr/>
        </p:nvSpPr>
        <p:spPr bwMode="auto">
          <a:xfrm>
            <a:off x="2758083" y="3212976"/>
            <a:ext cx="157733" cy="14401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rgbClr val="0033CC"/>
              </a:solidFill>
              <a:effectLst/>
              <a:latin typeface="Arial" charset="0"/>
            </a:endParaRPr>
          </a:p>
        </p:txBody>
      </p:sp>
      <p:sp>
        <p:nvSpPr>
          <p:cNvPr id="9" name="Oval 8"/>
          <p:cNvSpPr/>
          <p:nvPr/>
        </p:nvSpPr>
        <p:spPr bwMode="auto">
          <a:xfrm>
            <a:off x="3707903" y="3868175"/>
            <a:ext cx="157733" cy="14401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rgbClr val="0033CC"/>
              </a:solidFill>
              <a:effectLst/>
              <a:latin typeface="Arial" charset="0"/>
            </a:endParaRPr>
          </a:p>
        </p:txBody>
      </p:sp>
      <p:sp>
        <p:nvSpPr>
          <p:cNvPr id="10" name="Oval 9"/>
          <p:cNvSpPr/>
          <p:nvPr/>
        </p:nvSpPr>
        <p:spPr bwMode="auto">
          <a:xfrm>
            <a:off x="2987824" y="5085184"/>
            <a:ext cx="157733" cy="14401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rgbClr val="0033CC"/>
              </a:solidFill>
              <a:effectLst/>
              <a:latin typeface="Arial" charset="0"/>
            </a:endParaRPr>
          </a:p>
        </p:txBody>
      </p:sp>
      <p:sp>
        <p:nvSpPr>
          <p:cNvPr id="11" name="Oval 10"/>
          <p:cNvSpPr/>
          <p:nvPr/>
        </p:nvSpPr>
        <p:spPr bwMode="auto">
          <a:xfrm>
            <a:off x="5076056" y="4509120"/>
            <a:ext cx="157733" cy="14401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rgbClr val="0033CC"/>
              </a:solidFill>
              <a:effectLst/>
              <a:latin typeface="Arial" charset="0"/>
            </a:endParaRPr>
          </a:p>
        </p:txBody>
      </p:sp>
      <p:sp>
        <p:nvSpPr>
          <p:cNvPr id="12" name="Oval 11"/>
          <p:cNvSpPr/>
          <p:nvPr/>
        </p:nvSpPr>
        <p:spPr bwMode="auto">
          <a:xfrm>
            <a:off x="5154921" y="3867161"/>
            <a:ext cx="157733" cy="14401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rgbClr val="0033CC"/>
              </a:solidFill>
              <a:effectLst/>
              <a:latin typeface="Arial" charset="0"/>
            </a:endParaRPr>
          </a:p>
        </p:txBody>
      </p:sp>
      <p:sp>
        <p:nvSpPr>
          <p:cNvPr id="13" name="Oval 12"/>
          <p:cNvSpPr/>
          <p:nvPr/>
        </p:nvSpPr>
        <p:spPr bwMode="auto">
          <a:xfrm>
            <a:off x="5242433" y="3377304"/>
            <a:ext cx="157733" cy="14401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rgbClr val="0033CC"/>
              </a:solidFill>
              <a:effectLst/>
              <a:latin typeface="Arial" charset="0"/>
            </a:endParaRPr>
          </a:p>
        </p:txBody>
      </p:sp>
      <p:sp>
        <p:nvSpPr>
          <p:cNvPr id="14" name="Oval 13"/>
          <p:cNvSpPr/>
          <p:nvPr/>
        </p:nvSpPr>
        <p:spPr bwMode="auto">
          <a:xfrm>
            <a:off x="4570119" y="2924944"/>
            <a:ext cx="157733" cy="14401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rgbClr val="0033CC"/>
              </a:solidFill>
              <a:effectLst/>
              <a:latin typeface="Arial" charset="0"/>
            </a:endParaRPr>
          </a:p>
        </p:txBody>
      </p:sp>
      <p:sp>
        <p:nvSpPr>
          <p:cNvPr id="15" name="Oval 14"/>
          <p:cNvSpPr/>
          <p:nvPr/>
        </p:nvSpPr>
        <p:spPr bwMode="auto">
          <a:xfrm>
            <a:off x="5940153" y="6093296"/>
            <a:ext cx="157732" cy="14401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rgbClr val="0033CC"/>
              </a:solidFill>
              <a:effectLst/>
              <a:latin typeface="Arial" charset="0"/>
            </a:endParaRPr>
          </a:p>
        </p:txBody>
      </p:sp>
      <p:sp>
        <p:nvSpPr>
          <p:cNvPr id="3" name="Down Arrow 2"/>
          <p:cNvSpPr/>
          <p:nvPr/>
        </p:nvSpPr>
        <p:spPr bwMode="auto">
          <a:xfrm>
            <a:off x="5908036" y="5126852"/>
            <a:ext cx="157733" cy="937844"/>
          </a:xfrm>
          <a:prstGeom prst="downArrow">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rgbClr val="0033CC"/>
              </a:solidFill>
              <a:effectLst/>
              <a:latin typeface="Arial" charset="0"/>
            </a:endParaRPr>
          </a:p>
        </p:txBody>
      </p:sp>
      <p:sp>
        <p:nvSpPr>
          <p:cNvPr id="4" name="TextBox 3"/>
          <p:cNvSpPr txBox="1"/>
          <p:nvPr/>
        </p:nvSpPr>
        <p:spPr>
          <a:xfrm>
            <a:off x="5724128" y="4509121"/>
            <a:ext cx="1080120" cy="646331"/>
          </a:xfrm>
          <a:prstGeom prst="rect">
            <a:avLst/>
          </a:prstGeom>
          <a:noFill/>
        </p:spPr>
        <p:txBody>
          <a:bodyPr wrap="square" rtlCol="0">
            <a:spAutoFit/>
          </a:bodyPr>
          <a:lstStyle/>
          <a:p>
            <a:r>
              <a:rPr lang="en-GB" dirty="0"/>
              <a:t>Tree Bridge</a:t>
            </a:r>
          </a:p>
        </p:txBody>
      </p:sp>
    </p:spTree>
    <p:extLst>
      <p:ext uri="{BB962C8B-B14F-4D97-AF65-F5344CB8AC3E}">
        <p14:creationId xmlns:p14="http://schemas.microsoft.com/office/powerpoint/2010/main" val="31530312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Grp="1" noChangeArrowheads="1"/>
          </p:cNvSpPr>
          <p:nvPr>
            <p:ph type="title"/>
          </p:nvPr>
        </p:nvSpPr>
        <p:spPr/>
        <p:txBody>
          <a:bodyPr/>
          <a:lstStyle/>
          <a:p>
            <a:pPr eaLnBrk="1" hangingPunct="1"/>
            <a:r>
              <a:rPr lang="en-US" sz="4800" dirty="0">
                <a:solidFill>
                  <a:srgbClr val="0033CC"/>
                </a:solidFill>
              </a:rPr>
              <a:t>Luftwaffe Photographs</a:t>
            </a:r>
          </a:p>
        </p:txBody>
      </p:sp>
      <p:pic>
        <p:nvPicPr>
          <p:cNvPr id="49155" name="Content Placeholder 4" descr="001.bmp"/>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95536" y="1286446"/>
            <a:ext cx="4046537" cy="5567362"/>
          </a:xfrm>
        </p:spPr>
      </p:pic>
      <p:sp>
        <p:nvSpPr>
          <p:cNvPr id="2" name="TextBox 1"/>
          <p:cNvSpPr txBox="1"/>
          <p:nvPr/>
        </p:nvSpPr>
        <p:spPr>
          <a:xfrm>
            <a:off x="4932040" y="1556792"/>
            <a:ext cx="3960440" cy="3693319"/>
          </a:xfrm>
          <a:prstGeom prst="rect">
            <a:avLst/>
          </a:prstGeom>
          <a:noFill/>
        </p:spPr>
        <p:txBody>
          <a:bodyPr wrap="square" rtlCol="0">
            <a:spAutoFit/>
          </a:bodyPr>
          <a:lstStyle/>
          <a:p>
            <a:r>
              <a:rPr lang="en-GB" dirty="0"/>
              <a:t>Translation (part of)</a:t>
            </a:r>
          </a:p>
          <a:p>
            <a:endParaRPr lang="en-GB" dirty="0"/>
          </a:p>
          <a:p>
            <a:r>
              <a:rPr lang="en-GB" dirty="0"/>
              <a:t>b)The steep mountain pyramid of</a:t>
            </a:r>
          </a:p>
          <a:p>
            <a:r>
              <a:rPr lang="en-GB" dirty="0"/>
              <a:t>Roseberry Topping,the striking NW</a:t>
            </a:r>
          </a:p>
          <a:p>
            <a:r>
              <a:rPr lang="en-GB" dirty="0"/>
              <a:t>edge of the York Moors.</a:t>
            </a:r>
          </a:p>
          <a:p>
            <a:endParaRPr lang="en-GB" dirty="0"/>
          </a:p>
          <a:p>
            <a:r>
              <a:rPr lang="en-GB" dirty="0"/>
              <a:t>c)A monument on altitude 324,</a:t>
            </a:r>
          </a:p>
          <a:p>
            <a:r>
              <a:rPr lang="en-GB" dirty="0"/>
              <a:t>   situated on NW edge</a:t>
            </a:r>
          </a:p>
          <a:p>
            <a:endParaRPr lang="en-GB" dirty="0"/>
          </a:p>
          <a:p>
            <a:r>
              <a:rPr lang="en-GB" dirty="0"/>
              <a:t>d)Ironstone mines</a:t>
            </a:r>
          </a:p>
          <a:p>
            <a:endParaRPr lang="en-GB" dirty="0"/>
          </a:p>
          <a:p>
            <a:r>
              <a:rPr lang="en-GB" dirty="0"/>
              <a:t>e)The only water reservoir in the          region  (Lockwood beck)</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Grp="1" noChangeArrowheads="1"/>
          </p:cNvSpPr>
          <p:nvPr>
            <p:ph type="title"/>
          </p:nvPr>
        </p:nvSpPr>
        <p:spPr/>
        <p:txBody>
          <a:bodyPr/>
          <a:lstStyle/>
          <a:p>
            <a:pPr eaLnBrk="1" hangingPunct="1"/>
            <a:r>
              <a:rPr lang="en-US" sz="4800" dirty="0">
                <a:solidFill>
                  <a:srgbClr val="0033CC"/>
                </a:solidFill>
              </a:rPr>
              <a:t>Luftwaffe Photographs</a:t>
            </a:r>
          </a:p>
        </p:txBody>
      </p:sp>
      <p:pic>
        <p:nvPicPr>
          <p:cNvPr id="51203" name="Content Placeholder 4" descr="003.bmp"/>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611560" y="1268760"/>
            <a:ext cx="8229600" cy="5184775"/>
          </a:xfr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GB" sz="3200" b="1" dirty="0">
                <a:solidFill>
                  <a:srgbClr val="0033CC"/>
                </a:solidFill>
              </a:rPr>
              <a:t>Tree Bridge Anti- Aircraft gun site</a:t>
            </a:r>
          </a:p>
        </p:txBody>
      </p:sp>
      <p:sp>
        <p:nvSpPr>
          <p:cNvPr id="44035" name="Rectangle 6"/>
          <p:cNvSpPr>
            <a:spLocks noGrp="1" noChangeArrowheads="1"/>
          </p:cNvSpPr>
          <p:nvPr>
            <p:ph type="body" sz="half" idx="1"/>
          </p:nvPr>
        </p:nvSpPr>
        <p:spPr>
          <a:xfrm>
            <a:off x="457200" y="1412875"/>
            <a:ext cx="3683000" cy="5257800"/>
          </a:xfrm>
        </p:spPr>
        <p:txBody>
          <a:bodyPr/>
          <a:lstStyle/>
          <a:p>
            <a:pPr marL="0" indent="0" eaLnBrk="1" hangingPunct="1">
              <a:buFontTx/>
              <a:buNone/>
            </a:pPr>
            <a:endParaRPr lang="en-GB" sz="2800" dirty="0"/>
          </a:p>
          <a:p>
            <a:pPr marL="0" indent="0" eaLnBrk="1" hangingPunct="1">
              <a:buFontTx/>
              <a:buNone/>
            </a:pPr>
            <a:r>
              <a:rPr lang="en-GB" sz="2800" dirty="0"/>
              <a:t>This was the site of four 4</a:t>
            </a:r>
            <a:r>
              <a:rPr lang="en-US" sz="2800" dirty="0">
                <a:cs typeface="Arial" charset="0"/>
              </a:rPr>
              <a:t>½</a:t>
            </a:r>
            <a:r>
              <a:rPr lang="en-GB" sz="2800" dirty="0"/>
              <a:t> inch Heavy Anti-Aircraft (AA) Guns which formed part of a ring of AA sites around Teesside.</a:t>
            </a:r>
          </a:p>
        </p:txBody>
      </p:sp>
      <p:pic>
        <p:nvPicPr>
          <p:cNvPr id="44036" name="Picture 8" descr="dtpresE"/>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4356100" y="1196975"/>
            <a:ext cx="3951288" cy="5589588"/>
          </a:xfr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title"/>
          </p:nvPr>
        </p:nvSpPr>
        <p:spPr/>
        <p:txBody>
          <a:bodyPr/>
          <a:lstStyle/>
          <a:p>
            <a:pPr eaLnBrk="1" hangingPunct="1"/>
            <a:r>
              <a:rPr lang="en-GB" sz="2400" b="1" dirty="0">
                <a:solidFill>
                  <a:srgbClr val="0033CC"/>
                </a:solidFill>
              </a:rPr>
              <a:t>4</a:t>
            </a:r>
            <a:r>
              <a:rPr lang="en-US" sz="2400" b="1" dirty="0">
                <a:solidFill>
                  <a:srgbClr val="0033CC"/>
                </a:solidFill>
                <a:cs typeface="Arial" charset="0"/>
              </a:rPr>
              <a:t>½ inch Anti-Aircraft guns</a:t>
            </a:r>
          </a:p>
        </p:txBody>
      </p:sp>
      <p:pic>
        <p:nvPicPr>
          <p:cNvPr id="45059" name="Picture 6" descr="4"/>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187450" y="1484313"/>
            <a:ext cx="6840538" cy="4943475"/>
          </a:xfr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Treebridge shell pic 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260350"/>
            <a:ext cx="4967288" cy="4752975"/>
          </a:xfrm>
          <a:prstGeom prst="rect">
            <a:avLst/>
          </a:prstGeom>
          <a:noFill/>
          <a:ln w="9525">
            <a:noFill/>
            <a:miter lim="800000"/>
            <a:headEnd/>
            <a:tailEnd/>
          </a:ln>
        </p:spPr>
      </p:pic>
      <p:pic>
        <p:nvPicPr>
          <p:cNvPr id="46083" name="Picture 5" descr="Treebridge shell pic 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1188" y="260350"/>
            <a:ext cx="2322512" cy="6121400"/>
          </a:xfrm>
          <a:prstGeom prst="rect">
            <a:avLst/>
          </a:prstGeom>
          <a:noFill/>
          <a:ln w="9525">
            <a:noFill/>
            <a:miter lim="800000"/>
            <a:headEnd/>
            <a:tailEnd/>
          </a:ln>
        </p:spPr>
      </p:pic>
      <p:sp>
        <p:nvSpPr>
          <p:cNvPr id="46084" name="Text Box 6"/>
          <p:cNvSpPr txBox="1">
            <a:spLocks noChangeArrowheads="1"/>
          </p:cNvSpPr>
          <p:nvPr/>
        </p:nvSpPr>
        <p:spPr bwMode="auto">
          <a:xfrm>
            <a:off x="3276600" y="5661025"/>
            <a:ext cx="5616575" cy="457200"/>
          </a:xfrm>
          <a:prstGeom prst="rect">
            <a:avLst/>
          </a:prstGeom>
          <a:noFill/>
          <a:ln w="9525">
            <a:noFill/>
            <a:miter lim="800000"/>
            <a:headEnd/>
            <a:tailEnd/>
          </a:ln>
        </p:spPr>
        <p:txBody>
          <a:bodyPr>
            <a:spAutoFit/>
          </a:bodyPr>
          <a:lstStyle/>
          <a:p>
            <a:pPr algn="ctr">
              <a:spcBef>
                <a:spcPct val="50000"/>
              </a:spcBef>
            </a:pPr>
            <a:r>
              <a:rPr lang="en-GB" sz="2400" b="1" dirty="0"/>
              <a:t>Shell case from Treebridge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8B5072-A81F-4C93-BCC2-B5B19D7C07BA}"/>
              </a:ext>
            </a:extLst>
          </p:cNvPr>
          <p:cNvSpPr>
            <a:spLocks noGrp="1"/>
          </p:cNvSpPr>
          <p:nvPr>
            <p:ph type="title"/>
          </p:nvPr>
        </p:nvSpPr>
        <p:spPr>
          <a:xfrm>
            <a:off x="728524" y="1221974"/>
            <a:ext cx="7886700" cy="292108"/>
          </a:xfrm>
        </p:spPr>
        <p:txBody>
          <a:bodyPr>
            <a:normAutofit fontScale="90000"/>
          </a:bodyPr>
          <a:lstStyle/>
          <a:p>
            <a:r>
              <a:rPr lang="en-GB" sz="1500" dirty="0">
                <a:latin typeface="Arial" panose="020B0604020202020204" pitchFamily="34" charset="0"/>
                <a:cs typeface="Arial" panose="020B0604020202020204" pitchFamily="34" charset="0"/>
              </a:rPr>
              <a:t>War Service</a:t>
            </a:r>
          </a:p>
        </p:txBody>
      </p:sp>
      <p:sp>
        <p:nvSpPr>
          <p:cNvPr id="7" name="Content Placeholder 6">
            <a:extLst>
              <a:ext uri="{FF2B5EF4-FFF2-40B4-BE49-F238E27FC236}">
                <a16:creationId xmlns:a16="http://schemas.microsoft.com/office/drawing/2014/main" id="{22C8204E-C8C9-4C15-A804-0F0E12D8C607}"/>
              </a:ext>
            </a:extLst>
          </p:cNvPr>
          <p:cNvSpPr>
            <a:spLocks noGrp="1"/>
          </p:cNvSpPr>
          <p:nvPr>
            <p:ph sz="half" idx="1"/>
          </p:nvPr>
        </p:nvSpPr>
        <p:spPr/>
        <p:txBody>
          <a:bodyPr>
            <a:normAutofit lnSpcReduction="10000"/>
          </a:bodyPr>
          <a:lstStyle/>
          <a:p>
            <a:pPr marL="0" indent="0">
              <a:buNone/>
            </a:pPr>
            <a:r>
              <a:rPr lang="en-GB" dirty="0"/>
              <a:t>He later transferred to </a:t>
            </a:r>
            <a:r>
              <a:rPr lang="en-GB" dirty="0" err="1"/>
              <a:t>Panshanger</a:t>
            </a:r>
            <a:r>
              <a:rPr lang="en-GB" dirty="0"/>
              <a:t> Aerodrome, Welwyn Garden City, when 248 acres of agricultural land was released to the Air Ministry under the terms of the Emergency Powers Act (1939). The Air Ministry gave de Havilland at Hatfield the authority to construct a decoy air craft factory there to divert enemy bombers from their factory 6 miles away. The decoy factory was used from November 1940 and the fields surrounding it were used for flying training. </a:t>
            </a:r>
          </a:p>
          <a:p>
            <a:endParaRPr lang="en-GB" dirty="0"/>
          </a:p>
        </p:txBody>
      </p:sp>
      <p:pic>
        <p:nvPicPr>
          <p:cNvPr id="1028" name="Picture 4" descr="Image result for panshanger aerodrome">
            <a:extLst>
              <a:ext uri="{FF2B5EF4-FFF2-40B4-BE49-F238E27FC236}">
                <a16:creationId xmlns:a16="http://schemas.microsoft.com/office/drawing/2014/main" id="{79D136E0-72BC-4DD0-8F54-95AB04F9138B}"/>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5200806" y="1911976"/>
            <a:ext cx="3096556" cy="3034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7211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GB" sz="3200" b="1" dirty="0">
                <a:solidFill>
                  <a:srgbClr val="0033CC"/>
                </a:solidFill>
              </a:rPr>
              <a:t>Tree Bridge anti-aircraft gun site 2002</a:t>
            </a:r>
          </a:p>
        </p:txBody>
      </p:sp>
      <p:sp>
        <p:nvSpPr>
          <p:cNvPr id="47107" name="Rectangle 3"/>
          <p:cNvSpPr>
            <a:spLocks noGrp="1" noChangeArrowheads="1"/>
          </p:cNvSpPr>
          <p:nvPr>
            <p:ph type="body" sz="half" idx="1"/>
          </p:nvPr>
        </p:nvSpPr>
        <p:spPr>
          <a:xfrm>
            <a:off x="179388" y="1341438"/>
            <a:ext cx="4608512" cy="5256212"/>
          </a:xfrm>
        </p:spPr>
        <p:txBody>
          <a:bodyPr/>
          <a:lstStyle/>
          <a:p>
            <a:pPr marL="0" indent="0" eaLnBrk="1" hangingPunct="1">
              <a:buFontTx/>
              <a:buNone/>
              <a:tabLst>
                <a:tab pos="0" algn="l"/>
              </a:tabLst>
            </a:pPr>
            <a:endParaRPr lang="en-GB" sz="2800" dirty="0"/>
          </a:p>
          <a:p>
            <a:pPr marL="0" indent="0" eaLnBrk="1" hangingPunct="1">
              <a:buFontTx/>
              <a:buNone/>
              <a:tabLst>
                <a:tab pos="0" algn="l"/>
              </a:tabLst>
            </a:pPr>
            <a:r>
              <a:rPr lang="en-GB" sz="2800" dirty="0"/>
              <a:t>The only visible evidence remaining at the site is a block column with metal pin.</a:t>
            </a:r>
          </a:p>
          <a:p>
            <a:pPr marL="0" indent="0" eaLnBrk="1" hangingPunct="1">
              <a:buFontTx/>
              <a:buNone/>
              <a:tabLst>
                <a:tab pos="0" algn="l"/>
              </a:tabLst>
            </a:pPr>
            <a:endParaRPr lang="en-GB" sz="2800" dirty="0"/>
          </a:p>
          <a:p>
            <a:pPr marL="0" indent="0" eaLnBrk="1" hangingPunct="1">
              <a:buFontTx/>
              <a:buNone/>
              <a:tabLst>
                <a:tab pos="0" algn="l"/>
              </a:tabLst>
            </a:pPr>
            <a:r>
              <a:rPr lang="en-GB" sz="2800" dirty="0"/>
              <a:t>It is thought to be either an alignment post associated with the guns or a mounting post for a Lewis machine gun. </a:t>
            </a:r>
          </a:p>
        </p:txBody>
      </p:sp>
      <p:pic>
        <p:nvPicPr>
          <p:cNvPr id="47108" name="Picture 4" descr="Tree Bridge AA Site Gun"/>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a:xfrm>
            <a:off x="4948238" y="1600200"/>
            <a:ext cx="3436937" cy="4525963"/>
          </a:xfr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ChangeArrowheads="1"/>
          </p:cNvSpPr>
          <p:nvPr>
            <p:ph type="title"/>
          </p:nvPr>
        </p:nvSpPr>
        <p:spPr/>
        <p:txBody>
          <a:bodyPr/>
          <a:lstStyle/>
          <a:p>
            <a:pPr eaLnBrk="1" hangingPunct="1"/>
            <a:r>
              <a:rPr lang="en-US" sz="4800" dirty="0">
                <a:solidFill>
                  <a:srgbClr val="0070C0"/>
                </a:solidFill>
              </a:rPr>
              <a:t>Same Site in 2005</a:t>
            </a:r>
          </a:p>
        </p:txBody>
      </p:sp>
      <p:pic>
        <p:nvPicPr>
          <p:cNvPr id="48131" name="Picture 6" descr="TreeBridge2005"/>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187450" y="1468438"/>
            <a:ext cx="6408738" cy="4808537"/>
          </a:xfr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sz="3200" b="1" dirty="0">
                <a:solidFill>
                  <a:srgbClr val="0033CC"/>
                </a:solidFill>
              </a:rPr>
              <a:t>Searchlight Position</a:t>
            </a:r>
            <a:br>
              <a:rPr lang="en-US" sz="3200" b="1" dirty="0">
                <a:solidFill>
                  <a:srgbClr val="0033CC"/>
                </a:solidFill>
              </a:rPr>
            </a:br>
            <a:endParaRPr lang="en-US" sz="3200" b="1" dirty="0">
              <a:solidFill>
                <a:srgbClr val="0033CC"/>
              </a:solidFill>
            </a:endParaRPr>
          </a:p>
        </p:txBody>
      </p:sp>
      <p:sp>
        <p:nvSpPr>
          <p:cNvPr id="53251" name="Rectangle 3"/>
          <p:cNvSpPr>
            <a:spLocks noGrp="1" noChangeArrowheads="1"/>
          </p:cNvSpPr>
          <p:nvPr>
            <p:ph type="body" idx="1"/>
          </p:nvPr>
        </p:nvSpPr>
        <p:spPr/>
        <p:txBody>
          <a:bodyPr/>
          <a:lstStyle/>
          <a:p>
            <a:pPr marL="0" indent="0" eaLnBrk="1" hangingPunct="1">
              <a:buFontTx/>
              <a:buNone/>
            </a:pPr>
            <a:r>
              <a:rPr lang="en-US" dirty="0"/>
              <a:t>In the Council minutes of October 1941:-</a:t>
            </a:r>
          </a:p>
          <a:p>
            <a:pPr marL="0" indent="0" eaLnBrk="1" hangingPunct="1">
              <a:buFontTx/>
              <a:buNone/>
            </a:pPr>
            <a:r>
              <a:rPr lang="en-US" dirty="0"/>
              <a:t>Petition from residents residing in the immediate vicinity of the searchlight unit </a:t>
            </a:r>
          </a:p>
          <a:p>
            <a:pPr marL="0" indent="0" eaLnBrk="1" hangingPunct="1">
              <a:buFontTx/>
              <a:buNone/>
            </a:pPr>
            <a:r>
              <a:rPr lang="en-US" dirty="0"/>
              <a:t>being erected in the field adjacent  to Newton Road .</a:t>
            </a:r>
          </a:p>
          <a:p>
            <a:pPr marL="0" indent="0" eaLnBrk="1" hangingPunct="1">
              <a:buFontTx/>
              <a:buNone/>
            </a:pPr>
            <a:endParaRPr lang="en-US" dirty="0"/>
          </a:p>
          <a:p>
            <a:pPr marL="0" indent="0" eaLnBrk="1" hangingPunct="1">
              <a:buFontTx/>
              <a:buNone/>
            </a:pPr>
            <a:r>
              <a:rPr lang="en-US" dirty="0"/>
              <a:t>Site position to be reconsidered.</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title"/>
          </p:nvPr>
        </p:nvSpPr>
        <p:spPr/>
        <p:txBody>
          <a:bodyPr/>
          <a:lstStyle/>
          <a:p>
            <a:pPr eaLnBrk="1" hangingPunct="1"/>
            <a:r>
              <a:rPr lang="en-GB" sz="3200" b="1" dirty="0">
                <a:solidFill>
                  <a:srgbClr val="0033CC"/>
                </a:solidFill>
              </a:rPr>
              <a:t>Searchlight Position</a:t>
            </a:r>
            <a:endParaRPr lang="en-US" sz="3200" b="1" dirty="0">
              <a:solidFill>
                <a:srgbClr val="0033CC"/>
              </a:solidFill>
            </a:endParaRPr>
          </a:p>
        </p:txBody>
      </p:sp>
      <p:pic>
        <p:nvPicPr>
          <p:cNvPr id="54275" name="Picture 6" descr="searchlight3"/>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124075" y="1412875"/>
            <a:ext cx="4608513" cy="5113338"/>
          </a:xfr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descr="Searchlight 26 Aug 46.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0125" y="492125"/>
            <a:ext cx="7286625" cy="5759450"/>
          </a:xfrm>
          <a:prstGeom prst="rect">
            <a:avLst/>
          </a:prstGeom>
          <a:noFill/>
          <a:ln w="9525">
            <a:noFill/>
            <a:miter lim="800000"/>
            <a:headEnd/>
            <a:tailEnd/>
          </a:ln>
        </p:spPr>
      </p:pic>
      <p:cxnSp>
        <p:nvCxnSpPr>
          <p:cNvPr id="55299" name="Straight Arrow Connector 7"/>
          <p:cNvCxnSpPr>
            <a:cxnSpLocks noChangeShapeType="1"/>
          </p:cNvCxnSpPr>
          <p:nvPr/>
        </p:nvCxnSpPr>
        <p:spPr bwMode="auto">
          <a:xfrm rot="16200000" flipH="1">
            <a:off x="5000625" y="2143125"/>
            <a:ext cx="500063" cy="500063"/>
          </a:xfrm>
          <a:prstGeom prst="straightConnector1">
            <a:avLst/>
          </a:prstGeom>
          <a:noFill/>
          <a:ln w="9525" algn="ctr">
            <a:solidFill>
              <a:schemeClr val="tx1"/>
            </a:solidFill>
            <a:round/>
            <a:headEnd/>
            <a:tailEnd type="arrow" w="med" len="med"/>
          </a:ln>
        </p:spPr>
      </p:cxnSp>
      <p:sp>
        <p:nvSpPr>
          <p:cNvPr id="2" name="TextBox 1"/>
          <p:cNvSpPr txBox="1"/>
          <p:nvPr/>
        </p:nvSpPr>
        <p:spPr>
          <a:xfrm>
            <a:off x="3923928" y="1916832"/>
            <a:ext cx="1326728" cy="646331"/>
          </a:xfrm>
          <a:prstGeom prst="rect">
            <a:avLst/>
          </a:prstGeom>
          <a:noFill/>
        </p:spPr>
        <p:txBody>
          <a:bodyPr wrap="square" rtlCol="0">
            <a:spAutoFit/>
          </a:bodyPr>
          <a:lstStyle/>
          <a:p>
            <a:r>
              <a:rPr lang="en-GB" dirty="0"/>
              <a:t>Searchlight</a:t>
            </a:r>
          </a:p>
          <a:p>
            <a:endParaRPr lang="en-GB"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p:cNvSpPr>
            <a:spLocks noGrp="1" noChangeArrowheads="1"/>
          </p:cNvSpPr>
          <p:nvPr>
            <p:ph type="title"/>
          </p:nvPr>
        </p:nvSpPr>
        <p:spPr/>
        <p:txBody>
          <a:bodyPr/>
          <a:lstStyle/>
          <a:p>
            <a:pPr eaLnBrk="1" hangingPunct="1"/>
            <a:r>
              <a:rPr lang="en-GB" sz="3200" b="1" dirty="0">
                <a:solidFill>
                  <a:srgbClr val="0033CC"/>
                </a:solidFill>
              </a:rPr>
              <a:t>Remains of Searchlight Cook-house range at the side of Newton Road</a:t>
            </a:r>
            <a:endParaRPr lang="en-US" sz="3200" b="1" dirty="0">
              <a:solidFill>
                <a:srgbClr val="0033CC"/>
              </a:solidFill>
            </a:endParaRPr>
          </a:p>
        </p:txBody>
      </p:sp>
      <p:pic>
        <p:nvPicPr>
          <p:cNvPr id="56323" name="Picture 4" descr="SearchlightCookhouse"/>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554163" y="1600200"/>
            <a:ext cx="6034087" cy="4525963"/>
          </a:xfr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GB" sz="3200" b="1" dirty="0">
                <a:solidFill>
                  <a:srgbClr val="0033CC"/>
                </a:solidFill>
              </a:rPr>
              <a:t>The Bombing of Great Ayton Recollection from Mrs Joan Taylor</a:t>
            </a:r>
            <a:endParaRPr lang="en-US" sz="3200" b="1" dirty="0">
              <a:solidFill>
                <a:srgbClr val="0033CC"/>
              </a:solidFill>
            </a:endParaRPr>
          </a:p>
        </p:txBody>
      </p:sp>
      <p:sp>
        <p:nvSpPr>
          <p:cNvPr id="57347" name="Rectangle 3"/>
          <p:cNvSpPr>
            <a:spLocks noGrp="1" noChangeArrowheads="1"/>
          </p:cNvSpPr>
          <p:nvPr>
            <p:ph type="body" idx="1"/>
          </p:nvPr>
        </p:nvSpPr>
        <p:spPr/>
        <p:txBody>
          <a:bodyPr/>
          <a:lstStyle/>
          <a:p>
            <a:pPr marL="0" indent="0" eaLnBrk="1" hangingPunct="1">
              <a:buFontTx/>
              <a:buNone/>
            </a:pPr>
            <a:r>
              <a:rPr lang="en-GB" dirty="0"/>
              <a:t>“I saw that thing come down, what was it, a bomb or something.  I think Vic was on nights.  I was looking out of the house, across that area, in the middle of the night. There must have been an air raid warning.  I was looking out of the bedroom window and saw it come down.  It seemed as if it was on strings.” The raid took place on May 8</a:t>
            </a:r>
            <a:r>
              <a:rPr lang="en-GB" baseline="30000" dirty="0"/>
              <a:t>th</a:t>
            </a:r>
            <a:endParaRPr lang="en-GB" dirty="0"/>
          </a:p>
          <a:p>
            <a:pPr marL="0" indent="0" eaLnBrk="1" hangingPunct="1">
              <a:buFontTx/>
              <a:buNone/>
            </a:pPr>
            <a:r>
              <a:rPr lang="en-GB" dirty="0"/>
              <a:t>1941.</a:t>
            </a:r>
          </a:p>
          <a:p>
            <a:pPr marL="0" indent="0" eaLnBrk="1" hangingPunct="1">
              <a:buFontTx/>
              <a:buNone/>
            </a:pPr>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274638"/>
            <a:ext cx="8229600" cy="2794322"/>
          </a:xfrm>
        </p:spPr>
        <p:txBody>
          <a:bodyPr/>
          <a:lstStyle/>
          <a:p>
            <a:pPr eaLnBrk="1" hangingPunct="1"/>
            <a:r>
              <a:rPr lang="en-GB" sz="2000" b="1" dirty="0">
                <a:solidFill>
                  <a:schemeClr val="tx1"/>
                </a:solidFill>
              </a:rPr>
              <a:t>It was thought that the stone bridge was the target for the landmine but it is more likely that the mine was being jettisoned after a raid on Middlesbrough.  Landmines because they were on</a:t>
            </a:r>
            <a:br>
              <a:rPr lang="en-GB" sz="2000" b="1" dirty="0">
                <a:solidFill>
                  <a:schemeClr val="tx1"/>
                </a:solidFill>
              </a:rPr>
            </a:br>
            <a:r>
              <a:rPr lang="en-GB" sz="2000" b="1" dirty="0">
                <a:solidFill>
                  <a:schemeClr val="tx1"/>
                </a:solidFill>
              </a:rPr>
              <a:t>parachutes were susceptible to the direction of the wind.  In this case the wind seems to have carried the mine away from the village</a:t>
            </a:r>
            <a:br>
              <a:rPr lang="en-GB" sz="2000" b="1" dirty="0">
                <a:solidFill>
                  <a:schemeClr val="tx1"/>
                </a:solidFill>
              </a:rPr>
            </a:br>
            <a:endParaRPr lang="en-US" sz="2000" b="1" dirty="0">
              <a:solidFill>
                <a:schemeClr val="tx1"/>
              </a:solidFill>
            </a:endParaRPr>
          </a:p>
        </p:txBody>
      </p:sp>
      <p:pic>
        <p:nvPicPr>
          <p:cNvPr id="58371" name="Picture 4" descr="scan0038"/>
          <p:cNvPicPr>
            <a:picLocks noGrp="1" noChangeAspect="1" noChangeArrowheads="1"/>
          </p:cNvPicPr>
          <p:nvPr>
            <p:ph type="body" idx="1"/>
          </p:nvPr>
        </p:nvPicPr>
        <p:blipFill>
          <a:blip r:embed="rId3" cstate="email">
            <a:extLst>
              <a:ext uri="{28A0092B-C50C-407E-A947-70E740481C1C}">
                <a14:useLocalDpi xmlns:a14="http://schemas.microsoft.com/office/drawing/2010/main"/>
              </a:ext>
            </a:extLst>
          </a:blip>
          <a:srcRect/>
          <a:stretch>
            <a:fillRect/>
          </a:stretch>
        </p:blipFill>
        <p:spPr>
          <a:xfrm>
            <a:off x="2339752" y="2564904"/>
            <a:ext cx="4175993" cy="4096378"/>
          </a:xfrm>
          <a:noFill/>
        </p:spPr>
      </p:pic>
    </p:spTree>
    <p:extLst>
      <p:ext uri="{BB962C8B-B14F-4D97-AF65-F5344CB8AC3E}">
        <p14:creationId xmlns:p14="http://schemas.microsoft.com/office/powerpoint/2010/main" val="4639536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blitz_image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00338" y="1484313"/>
            <a:ext cx="3983037" cy="5140325"/>
          </a:xfrm>
          <a:prstGeom prst="rect">
            <a:avLst/>
          </a:prstGeom>
          <a:noFill/>
          <a:ln w="9525">
            <a:noFill/>
            <a:miter lim="800000"/>
            <a:headEnd/>
            <a:tailEnd/>
          </a:ln>
        </p:spPr>
      </p:pic>
      <p:sp>
        <p:nvSpPr>
          <p:cNvPr id="59395" name="Text Box 3"/>
          <p:cNvSpPr txBox="1">
            <a:spLocks noChangeArrowheads="1"/>
          </p:cNvSpPr>
          <p:nvPr/>
        </p:nvSpPr>
        <p:spPr bwMode="auto">
          <a:xfrm>
            <a:off x="1258888" y="549275"/>
            <a:ext cx="6337300" cy="579438"/>
          </a:xfrm>
          <a:prstGeom prst="rect">
            <a:avLst/>
          </a:prstGeom>
          <a:noFill/>
          <a:ln w="9525">
            <a:noFill/>
            <a:miter lim="800000"/>
            <a:headEnd/>
            <a:tailEnd/>
          </a:ln>
        </p:spPr>
        <p:txBody>
          <a:bodyPr>
            <a:spAutoFit/>
          </a:bodyPr>
          <a:lstStyle/>
          <a:p>
            <a:pPr algn="ctr">
              <a:spcBef>
                <a:spcPct val="50000"/>
              </a:spcBef>
            </a:pPr>
            <a:r>
              <a:rPr lang="en-GB" sz="3200" b="1" dirty="0"/>
              <a:t>German parachute mine</a:t>
            </a:r>
            <a:endParaRPr lang="en-US" sz="3200" b="1"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113051068617818865570_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31913" y="1484313"/>
            <a:ext cx="6842125" cy="4835525"/>
          </a:xfrm>
          <a:prstGeom prst="rect">
            <a:avLst/>
          </a:prstGeom>
          <a:noFill/>
          <a:ln w="9525">
            <a:noFill/>
            <a:miter lim="800000"/>
            <a:headEnd/>
            <a:tailEnd/>
          </a:ln>
        </p:spPr>
      </p:pic>
      <p:sp>
        <p:nvSpPr>
          <p:cNvPr id="60419" name="Text Box 3"/>
          <p:cNvSpPr txBox="1">
            <a:spLocks noChangeArrowheads="1"/>
          </p:cNvSpPr>
          <p:nvPr/>
        </p:nvSpPr>
        <p:spPr bwMode="auto">
          <a:xfrm>
            <a:off x="468313" y="549275"/>
            <a:ext cx="8207375" cy="579438"/>
          </a:xfrm>
          <a:prstGeom prst="rect">
            <a:avLst/>
          </a:prstGeom>
          <a:noFill/>
          <a:ln w="9525">
            <a:noFill/>
            <a:miter lim="800000"/>
            <a:headEnd/>
            <a:tailEnd/>
          </a:ln>
        </p:spPr>
        <p:txBody>
          <a:bodyPr>
            <a:spAutoFit/>
          </a:bodyPr>
          <a:lstStyle/>
          <a:p>
            <a:pPr algn="ctr">
              <a:spcBef>
                <a:spcPct val="50000"/>
              </a:spcBef>
            </a:pPr>
            <a:r>
              <a:rPr lang="en-GB" sz="3200" b="1" dirty="0"/>
              <a:t>German parachute mine in Hull, 1941</a:t>
            </a:r>
            <a:endParaRPr lang="en-US" sz="3200" b="1" dirty="0"/>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rgbClr val="0033CC"/>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rgbClr val="0033CC"/>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3017</TotalTime>
  <Words>4362</Words>
  <Application>Microsoft Office PowerPoint</Application>
  <PresentationFormat>On-screen Show (4:3)</PresentationFormat>
  <Paragraphs>448</Paragraphs>
  <Slides>119</Slides>
  <Notes>37</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119</vt:i4>
      </vt:variant>
    </vt:vector>
  </HeadingPairs>
  <TitlesOfParts>
    <vt:vector size="127" baseType="lpstr">
      <vt:lpstr>Arial</vt:lpstr>
      <vt:lpstr>Brush Script Std</vt:lpstr>
      <vt:lpstr>Calibri</vt:lpstr>
      <vt:lpstr>Calibri Light</vt:lpstr>
      <vt:lpstr>Tw Cen MT</vt:lpstr>
      <vt:lpstr>Default Design</vt:lpstr>
      <vt:lpstr>1_Default Design</vt:lpstr>
      <vt:lpstr>Office Theme</vt:lpstr>
      <vt:lpstr>GREAT AYTON HISTORY SOCIETY</vt:lpstr>
      <vt:lpstr>Research</vt:lpstr>
      <vt:lpstr>Ernest Lack </vt:lpstr>
      <vt:lpstr>PowerPoint Presentation</vt:lpstr>
      <vt:lpstr>PowerPoint Presentation</vt:lpstr>
      <vt:lpstr>      Ernest aged 10</vt:lpstr>
      <vt:lpstr>PowerPoint Presentation</vt:lpstr>
      <vt:lpstr>Ernest Lack joined the 1st Battalion of the Border Regiment on 18th April 1940</vt:lpstr>
      <vt:lpstr>War Service</vt:lpstr>
      <vt:lpstr>PowerPoint Presentation</vt:lpstr>
      <vt:lpstr>PowerPoint Presentation</vt:lpstr>
      <vt:lpstr>PowerPoint Presentation</vt:lpstr>
      <vt:lpstr>Letter home</vt:lpstr>
      <vt:lpstr>Napsy wrote a letter to his family when he was based near Andover.</vt:lpstr>
      <vt:lpstr>Active Service World War II</vt:lpstr>
      <vt:lpstr>PowerPoint Presentation</vt:lpstr>
      <vt:lpstr>Operation Ladbroke</vt:lpstr>
      <vt:lpstr>Operation Ladbroke</vt:lpstr>
      <vt:lpstr>PowerPoint Presentation</vt:lpstr>
      <vt:lpstr>Preparing for Operation Ladbroke</vt:lpstr>
      <vt:lpstr>Men loading a jeep onto a glider</vt:lpstr>
      <vt:lpstr>PowerPoint Presentation</vt:lpstr>
      <vt:lpstr>So, what went wrong?</vt:lpstr>
      <vt:lpstr>Horsa glider fuselage, crashed in the Mediterranean Sea. Why did it crash land?  </vt:lpstr>
      <vt:lpstr>PowerPoint Presentation</vt:lpstr>
      <vt:lpstr>Service and Casualty Form</vt:lpstr>
      <vt:lpstr>Statement of Service</vt:lpstr>
      <vt:lpstr>PowerPoint Presentation</vt:lpstr>
      <vt:lpstr>Never Forgotten</vt:lpstr>
      <vt:lpstr>PowerPoint Presentation</vt:lpstr>
      <vt:lpstr>PowerPoint Presentation</vt:lpstr>
      <vt:lpstr>Christ Church window</vt:lpstr>
      <vt:lpstr>PowerPoint Presentation</vt:lpstr>
      <vt:lpstr>PowerPoint Presentation</vt:lpstr>
      <vt:lpstr>Alfred Harold Kitching</vt:lpstr>
      <vt:lpstr>Alfred Harold Kitching</vt:lpstr>
      <vt:lpstr>Elstree School Reading</vt:lpstr>
      <vt:lpstr>Uppingham School</vt:lpstr>
      <vt:lpstr>Wye Agricultural College</vt:lpstr>
      <vt:lpstr>Alfred Harold Kitching</vt:lpstr>
      <vt:lpstr>July 9th/10th 1943 Invasion</vt:lpstr>
      <vt:lpstr>2 Vital Bridges</vt:lpstr>
      <vt:lpstr>Airborne Operations</vt:lpstr>
      <vt:lpstr>Planning the Attack</vt:lpstr>
      <vt:lpstr>July 9th</vt:lpstr>
      <vt:lpstr>Green Devils</vt:lpstr>
      <vt:lpstr>July 13th/14th 1943</vt:lpstr>
      <vt:lpstr>Route to the Bridge</vt:lpstr>
      <vt:lpstr>Drop Zones</vt:lpstr>
      <vt:lpstr>July 14th 1943</vt:lpstr>
      <vt:lpstr>Alfred’s death ?</vt:lpstr>
      <vt:lpstr>Demolition Charges Removed</vt:lpstr>
      <vt:lpstr>Bridge following 3 days fighting</vt:lpstr>
      <vt:lpstr>Battle damaged vehicles</vt:lpstr>
      <vt:lpstr>Grave Concentration Report</vt:lpstr>
      <vt:lpstr>Catania War Cemetery</vt:lpstr>
      <vt:lpstr>July 14th</vt:lpstr>
      <vt:lpstr>July 15th</vt:lpstr>
      <vt:lpstr>Aftermath</vt:lpstr>
      <vt:lpstr>Book about the attack</vt:lpstr>
      <vt:lpstr>Part 2 </vt:lpstr>
      <vt:lpstr>Home Guard  </vt:lpstr>
      <vt:lpstr>Home Guard and Anti-invasion measures </vt:lpstr>
      <vt:lpstr>Home Guard and Anti-invasion measures </vt:lpstr>
      <vt:lpstr>Home Guard and Anti-invasion Measures </vt:lpstr>
      <vt:lpstr>Home Guard and Anti-invasion measures </vt:lpstr>
      <vt:lpstr>Home Guard and Anti-invasion Measures </vt:lpstr>
      <vt:lpstr>GREAT AYTON HOME GUARD </vt:lpstr>
      <vt:lpstr>Auxiliary Units </vt:lpstr>
      <vt:lpstr>Auxiliary Unit Badge </vt:lpstr>
      <vt:lpstr>Auxiliary Units</vt:lpstr>
      <vt:lpstr>Auxiliary Unit Operational Base</vt:lpstr>
      <vt:lpstr>Auxiliary Unit Operational Base</vt:lpstr>
      <vt:lpstr>Evening Gazette 1960 Checking old mine workings </vt:lpstr>
      <vt:lpstr>PowerPoint Presentation</vt:lpstr>
      <vt:lpstr>Great Ayton Auxiliary Unit Operational  Base </vt:lpstr>
      <vt:lpstr>Great Ayton Auxiliary Unit </vt:lpstr>
      <vt:lpstr>Auxiliary Units    </vt:lpstr>
      <vt:lpstr>Auxiliary Units </vt:lpstr>
      <vt:lpstr>Auxiliary Units </vt:lpstr>
      <vt:lpstr>Auxiliary Unit – Observation Post </vt:lpstr>
      <vt:lpstr>Auxiliary Unit – Observation Post ? </vt:lpstr>
      <vt:lpstr>Auxiliary Uniform</vt:lpstr>
      <vt:lpstr>TEESSIDE AA SITES  </vt:lpstr>
      <vt:lpstr>Luftwaffe Photographs</vt:lpstr>
      <vt:lpstr>Luftwaffe Photographs</vt:lpstr>
      <vt:lpstr>Tree Bridge Anti- Aircraft gun site</vt:lpstr>
      <vt:lpstr>4½ inch Anti-Aircraft guns</vt:lpstr>
      <vt:lpstr>PowerPoint Presentation</vt:lpstr>
      <vt:lpstr>Tree Bridge anti-aircraft gun site 2002</vt:lpstr>
      <vt:lpstr>Same Site in 2005</vt:lpstr>
      <vt:lpstr>Searchlight Position </vt:lpstr>
      <vt:lpstr>Searchlight Position</vt:lpstr>
      <vt:lpstr>PowerPoint Presentation</vt:lpstr>
      <vt:lpstr>Remains of Searchlight Cook-house range at the side of Newton Road</vt:lpstr>
      <vt:lpstr>The Bombing of Great Ayton Recollection from Mrs Joan Taylor</vt:lpstr>
      <vt:lpstr>It was thought that the stone bridge was the target for the landmine but it is more likely that the mine was being jettisoned after a raid on Middlesbrough.  Landmines because they were on parachutes were susceptible to the direction of the wind.  In this case the wind seems to have carried the mine away from the village </vt:lpstr>
      <vt:lpstr>PowerPoint Presentation</vt:lpstr>
      <vt:lpstr>PowerPoint Presentation</vt:lpstr>
      <vt:lpstr>PowerPoint Presentation</vt:lpstr>
      <vt:lpstr>Landmine Crater 1946 </vt:lpstr>
      <vt:lpstr>Great Ayton Camp</vt:lpstr>
      <vt:lpstr>PowerPoint Presentation</vt:lpstr>
      <vt:lpstr>PowerPoint Presentation</vt:lpstr>
      <vt:lpstr>Maurice Stockdale with camp huts in the background</vt:lpstr>
      <vt:lpstr>Perforated Steel Plate (PSP) from Ayton Camp</vt:lpstr>
      <vt:lpstr>Air-raid Precautions Village air-raid shelters</vt:lpstr>
      <vt:lpstr>Council List of Air Raid Shelters </vt:lpstr>
      <vt:lpstr>                                                                             Plans for Shelters   </vt:lpstr>
      <vt:lpstr>Great Ayton Shelters</vt:lpstr>
      <vt:lpstr>Great Ayton Shelters</vt:lpstr>
      <vt:lpstr>Location of Surviving Shelter</vt:lpstr>
      <vt:lpstr>                                                                             Only Surviving Surface Air Raid Shelter  </vt:lpstr>
      <vt:lpstr>                                                                     Positions of Access Doors   </vt:lpstr>
      <vt:lpstr>The Grange Great Ayton  </vt:lpstr>
      <vt:lpstr>Air-raid shelter entrance at Ayton Grange </vt:lpstr>
      <vt:lpstr>Inside the Grange air-raid shelter </vt:lpstr>
      <vt:lpstr>War Weapons Week May4th 1941  </vt:lpstr>
      <vt:lpstr>Great Ayton VJ Day Parade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Dave Taylor</dc:creator>
  <cp:lastModifiedBy>Kenneth Taylor</cp:lastModifiedBy>
  <cp:revision>359</cp:revision>
  <dcterms:created xsi:type="dcterms:W3CDTF">2003-01-30T21:58:35Z</dcterms:created>
  <dcterms:modified xsi:type="dcterms:W3CDTF">2020-05-04T18:27:17Z</dcterms:modified>
</cp:coreProperties>
</file>