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62" r:id="rId2"/>
    <p:sldId id="381" r:id="rId3"/>
    <p:sldId id="383" r:id="rId4"/>
    <p:sldId id="423" r:id="rId5"/>
    <p:sldId id="436" r:id="rId6"/>
    <p:sldId id="389" r:id="rId7"/>
    <p:sldId id="445" r:id="rId8"/>
    <p:sldId id="432" r:id="rId9"/>
    <p:sldId id="391" r:id="rId10"/>
    <p:sldId id="439" r:id="rId11"/>
    <p:sldId id="437" r:id="rId12"/>
    <p:sldId id="433" r:id="rId13"/>
    <p:sldId id="434" r:id="rId14"/>
    <p:sldId id="424" r:id="rId15"/>
    <p:sldId id="393" r:id="rId16"/>
    <p:sldId id="398" r:id="rId17"/>
    <p:sldId id="400" r:id="rId18"/>
    <p:sldId id="440" r:id="rId19"/>
    <p:sldId id="464" r:id="rId20"/>
    <p:sldId id="425" r:id="rId21"/>
    <p:sldId id="448" r:id="rId22"/>
    <p:sldId id="431" r:id="rId23"/>
    <p:sldId id="441" r:id="rId24"/>
    <p:sldId id="426" r:id="rId25"/>
    <p:sldId id="442" r:id="rId26"/>
    <p:sldId id="443" r:id="rId27"/>
    <p:sldId id="460" r:id="rId28"/>
    <p:sldId id="427" r:id="rId29"/>
    <p:sldId id="446" r:id="rId30"/>
    <p:sldId id="414" r:id="rId31"/>
    <p:sldId id="444" r:id="rId32"/>
    <p:sldId id="459" r:id="rId33"/>
    <p:sldId id="458" r:id="rId34"/>
    <p:sldId id="455" r:id="rId35"/>
    <p:sldId id="456" r:id="rId36"/>
    <p:sldId id="457" r:id="rId37"/>
    <p:sldId id="462" r:id="rId38"/>
    <p:sldId id="463" r:id="rId39"/>
    <p:sldId id="450" r:id="rId40"/>
    <p:sldId id="449" r:id="rId41"/>
    <p:sldId id="451" r:id="rId42"/>
    <p:sldId id="454" r:id="rId43"/>
    <p:sldId id="461" r:id="rId44"/>
    <p:sldId id="421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238536-7601-48C3-90DD-06F54C931F3C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727F94-E1C7-4842-8C69-D9A46C5AF1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185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727F94-E1C7-4842-8C69-D9A46C5AF1DE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96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D69B2-8A64-D509-1117-7BAED63B0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567187-FF92-080C-FAC7-074D62160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620D7B-5BDE-9230-4146-EC376BA77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B22AA-89D4-FEEA-5930-2B48FAE32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540DB-ECF3-1A2E-C5E5-BAEE51EA7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1000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2DB47-0882-B981-FCA1-0C5D37D9B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777F2-A86E-D22E-1455-625F60DD6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4E72A4-312A-46FE-B188-682DBD5FC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ACFBD-0F0D-EA45-2105-4C2A0B6CA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D68E6-51B1-9009-FBC0-A7FB2CA62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950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0AFFB-1837-CD54-7208-95462368D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7678D-BAE6-E56F-4EFB-FFDE35A076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9E75E9-69AC-8CDC-8E55-DAEA12A70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F962-A392-F52A-91DB-3FD447701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658A06-B7B2-7F9D-886E-E320F3CF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53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F53E-B265-62B4-E20F-64DA6848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BFC10C-E180-C12A-26B1-9DD5B6AFC3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B0FCED-C4C3-573C-B884-FC5F5D41D6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02FC0F-663A-D25A-DDB0-FB0487390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2F91D-56EB-4398-B56B-FB3CD7FD3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B397D3-52EF-4662-8E92-4F70552C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01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26679-E4E1-22A6-139C-5B2C615C0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97F0B2-45A3-ECFA-8B67-0546DF18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30613A-ADDF-44AA-F5E9-184C5B2E6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6F273B-B7A0-1F0A-A4B0-5811F3A3AD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2034E7-5508-516F-389A-6A0AEA5FC2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A6BA148-3ADF-DB59-213F-DCF76A659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E5ED17-0D22-6C8D-B5DF-5E33480E3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F3E5B4-3885-10BC-091E-C1D5DC7D9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217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EBBE0-6BAC-1471-A19A-2032BDBEC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FA7C2A-123C-AD13-4B56-B4018ABF5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7DA3F5-B52C-6965-14D2-ECFE393BF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E12E3A-664E-07D4-8150-8D736900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15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71CA7E-0A5E-398C-9195-9698219BD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E1017E-9CAB-D920-1107-C212403AD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ADB84-9048-1539-4846-B8630015A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672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1C5D7-F9D8-C8B9-D5D4-1BB52AFE9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95BE-D824-E184-7715-AD16DAD034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0788C-A680-FEA0-DFA2-F7156108D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A13B0-0274-EE25-AA85-14724FA5B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1D11AF-CCCD-29DA-0AD0-BAA11A81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6CDED-1DF5-218F-C3E6-3A837F72B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745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F777-A26C-0132-189C-960DC19E9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EB22A-156B-B6F0-38A9-3BB34E8D20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8FB15-BDAC-F723-A830-C96E407800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F9E5BE-39E8-A8A1-BFDB-EEBD32FE1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D0D86F-24EC-E339-2DC8-C1598AB4A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EAFF5-AC2C-9E8F-E3AE-9DEFBDF65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268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EF945-FB39-F8B4-DE43-F2CDCF7DE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F697A-2A9B-34F3-81E6-63C45A63D2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97585-4333-7AD3-946F-7B1ACF798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BCC20-CC90-B622-F76A-C6486C8B4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835D8-A8F2-0B86-5F37-2232D6B9A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326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98C7E3-9152-2474-030D-6273F4548B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E0DB00-CC52-DAF2-0346-8AF0DF708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FBAEC5-F77B-88BE-1564-16F09C049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D763EB-D1EB-5923-5CE1-41E38969C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132480-97B0-9547-5E63-64F127883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3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0409E-69D6-49C9-2C74-747623AD3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D29FF-D9D9-BA62-D7CA-8462F0D43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263BE7-0544-79DF-1051-380CA36B31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EF8B95-6C59-6848-9828-9BF4BB94817D}" type="datetimeFigureOut">
              <a:rPr lang="en-US" smtClean="0"/>
              <a:t>9/8/2026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E21FB-B920-03A4-442C-44E49FAF8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9B73DB-9473-FD65-D48E-C1CB3B168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E65F1F-1D31-8E44-9F3D-3E72D56879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175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6EA8BAD-AF6F-C026-C3B3-541E6822263B}"/>
              </a:ext>
            </a:extLst>
          </p:cNvPr>
          <p:cNvSpPr txBox="1"/>
          <p:nvPr/>
        </p:nvSpPr>
        <p:spPr>
          <a:xfrm>
            <a:off x="5475475" y="1314232"/>
            <a:ext cx="609777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hangingPunct="0">
              <a:buNone/>
            </a:pPr>
            <a:r>
              <a:rPr lang="en-GB" sz="2000" b="1" kern="1100" dirty="0">
                <a:solidFill>
                  <a:srgbClr val="000000"/>
                </a:solidFill>
                <a:effectLst/>
                <a:latin typeface="Gill Sans MT" panose="020B0502020104020203" pitchFamily="34" charset="77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18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None/>
            </a:pPr>
            <a:r>
              <a:rPr lang="en-GB" sz="4800" b="1" kern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George Morley Fidler</a:t>
            </a:r>
            <a:endParaRPr lang="en-GB" sz="4800" kern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hangingPunct="0">
              <a:buNone/>
            </a:pPr>
            <a:r>
              <a:rPr lang="en-GB" sz="2800" b="1" kern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800" kern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hangingPunct="0">
              <a:buNone/>
            </a:pPr>
            <a:r>
              <a:rPr lang="en-GB" sz="2800" i="1" kern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endParaRPr lang="en-GB" sz="2800" kern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hangingPunct="0">
              <a:buNone/>
            </a:pPr>
            <a:r>
              <a:rPr lang="en-GB" sz="2800" i="1" kern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Ian Pearce, Great Ayton History Society</a:t>
            </a:r>
            <a:r>
              <a:rPr lang="en-GB" sz="2800" kern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en-GB" sz="2800" kern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hangingPunct="0">
              <a:buNone/>
            </a:pPr>
            <a:r>
              <a:rPr lang="en-GB" sz="2800" b="1" kern="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3600" kern="1100" dirty="0">
              <a:effectLst/>
              <a:latin typeface="Gill Sans MT" panose="020B0502020104020203" pitchFamily="34" charset="77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hangingPunct="0">
              <a:buNone/>
            </a:pPr>
            <a:r>
              <a:rPr lang="en-GB" sz="2400" b="1" kern="0" dirty="0">
                <a:effectLst/>
                <a:latin typeface="Gill Sans MT" panose="020B0502020104020203" pitchFamily="34" charset="77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1800" kern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16036-FE8F-9201-8693-F41A6D6046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5"/>
          <a:stretch>
            <a:fillRect/>
          </a:stretch>
        </p:blipFill>
        <p:spPr bwMode="auto">
          <a:xfrm>
            <a:off x="888864" y="900826"/>
            <a:ext cx="3627138" cy="536999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350999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geomorleyfidler in uniform">
            <a:extLst>
              <a:ext uri="{FF2B5EF4-FFF2-40B4-BE49-F238E27FC236}">
                <a16:creationId xmlns:a16="http://schemas.microsoft.com/office/drawing/2014/main" id="{B1E793FA-9CFC-DE02-3BC2-30D4A401EABD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10686" r="13982" b="10027"/>
          <a:stretch>
            <a:fillRect/>
          </a:stretch>
        </p:blipFill>
        <p:spPr>
          <a:xfrm>
            <a:off x="267992" y="101152"/>
            <a:ext cx="4335906" cy="662238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099" name="TextBox 1">
            <a:extLst>
              <a:ext uri="{FF2B5EF4-FFF2-40B4-BE49-F238E27FC236}">
                <a16:creationId xmlns:a16="http://schemas.microsoft.com/office/drawing/2014/main" id="{5B0F7D8A-FBA8-294F-1BB3-A0BA011B38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5856" y="1741340"/>
            <a:ext cx="571869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GEORGE MORLEY FIDLER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1912-1940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life and death of a brave airman from Great Ayton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Gt Ayton war memorial">
            <a:extLst>
              <a:ext uri="{FF2B5EF4-FFF2-40B4-BE49-F238E27FC236}">
                <a16:creationId xmlns:a16="http://schemas.microsoft.com/office/drawing/2014/main" id="{8261D532-DED0-5B7A-C664-3B2D8702E8D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179" y="125488"/>
            <a:ext cx="4637172" cy="618347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123" name="Picture 3" descr="WWII memorial list from war memorial">
            <a:extLst>
              <a:ext uri="{FF2B5EF4-FFF2-40B4-BE49-F238E27FC236}">
                <a16:creationId xmlns:a16="http://schemas.microsoft.com/office/drawing/2014/main" id="{E67D82FC-4320-32BA-3247-377681BD4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28" t="14905" r="13550" b="31982"/>
          <a:stretch>
            <a:fillRect/>
          </a:stretch>
        </p:blipFill>
        <p:spPr bwMode="auto">
          <a:xfrm>
            <a:off x="6446495" y="125488"/>
            <a:ext cx="4513948" cy="4556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TextBox 5">
            <a:extLst>
              <a:ext uri="{FF2B5EF4-FFF2-40B4-BE49-F238E27FC236}">
                <a16:creationId xmlns:a16="http://schemas.microsoft.com/office/drawing/2014/main" id="{A5B3A6B8-2B97-4ECA-78F5-21039D58E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1458" y="4794470"/>
            <a:ext cx="554402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17 Great Ayton men lost their lives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the Second World War.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One of them was G M Fidler. </a:t>
            </a:r>
          </a:p>
        </p:txBody>
      </p:sp>
      <p:sp>
        <p:nvSpPr>
          <p:cNvPr id="5125" name="TextBox 1">
            <a:extLst>
              <a:ext uri="{FF2B5EF4-FFF2-40B4-BE49-F238E27FC236}">
                <a16:creationId xmlns:a16="http://schemas.microsoft.com/office/drawing/2014/main" id="{2D50611E-4762-3B0F-0D77-0D651E605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" y="6379519"/>
            <a:ext cx="45008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Christ Church, Great Ayton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>
            <a:extLst>
              <a:ext uri="{FF2B5EF4-FFF2-40B4-BE49-F238E27FC236}">
                <a16:creationId xmlns:a16="http://schemas.microsoft.com/office/drawing/2014/main" id="{A79DCD19-A836-990C-3F41-A7B3190F9B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640" y="612844"/>
            <a:ext cx="597408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2005, Great Ayton Parish Council received a letter from Henri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Werbrouk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the Mayor of Bachy, a small village near Lille in Northern France.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Was there was any information about Squadron Leader G M Fidler, the only British serviceman to be buried in their village cemetery?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49" name="Picture 6">
            <a:extLst>
              <a:ext uri="{FF2B5EF4-FFF2-40B4-BE49-F238E27FC236}">
                <a16:creationId xmlns:a16="http://schemas.microsoft.com/office/drawing/2014/main" id="{D19B87E0-DD3B-6ED9-9ED5-2252C1B47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9" t="3767" b="12082"/>
          <a:stretch>
            <a:fillRect/>
          </a:stretch>
        </p:blipFill>
        <p:spPr bwMode="auto">
          <a:xfrm>
            <a:off x="0" y="0"/>
            <a:ext cx="556251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>
            <a:extLst>
              <a:ext uri="{FF2B5EF4-FFF2-40B4-BE49-F238E27FC236}">
                <a16:creationId xmlns:a16="http://schemas.microsoft.com/office/drawing/2014/main" id="{28EFC3A1-9402-A185-AEFF-2C5143EF5B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377" y="1092365"/>
            <a:ext cx="590773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What was believed to be the tragic story of George Morley Fidler was put together from research in Great Ayton and a visit to Bachy in France in 2005.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solidFill>
                <a:srgbClr val="0033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Twenty-one years later, in 2026, unexpected discoveries led to a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different story. </a:t>
            </a:r>
            <a:endParaRPr lang="en-GB" altLang="en-US" sz="2800" dirty="0"/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92AB40C5-3332-A18E-76BF-D3BFEB4B6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6" t="23936" r="45409" b="27182"/>
          <a:stretch>
            <a:fillRect/>
          </a:stretch>
        </p:blipFill>
        <p:spPr bwMode="auto">
          <a:xfrm>
            <a:off x="6427281" y="483298"/>
            <a:ext cx="5463812" cy="5188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B3540B2-5D06-49A2-004F-DCFEE6AF23C0}"/>
              </a:ext>
            </a:extLst>
          </p:cNvPr>
          <p:cNvSpPr txBox="1"/>
          <p:nvPr/>
        </p:nvSpPr>
        <p:spPr>
          <a:xfrm>
            <a:off x="7443706" y="5745397"/>
            <a:ext cx="377990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Bachy Town Hall</a:t>
            </a:r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geomorleyfidler photo">
            <a:extLst>
              <a:ext uri="{FF2B5EF4-FFF2-40B4-BE49-F238E27FC236}">
                <a16:creationId xmlns:a16="http://schemas.microsoft.com/office/drawing/2014/main" id="{20E1AE6D-442E-7FE6-2821-0F40D7E9D451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r="2840" b="3149"/>
          <a:stretch>
            <a:fillRect/>
          </a:stretch>
        </p:blipFill>
        <p:spPr>
          <a:xfrm>
            <a:off x="230371" y="385763"/>
            <a:ext cx="3384905" cy="572522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5" name="TextBox 1">
            <a:extLst>
              <a:ext uri="{FF2B5EF4-FFF2-40B4-BE49-F238E27FC236}">
                <a16:creationId xmlns:a16="http://schemas.microsoft.com/office/drawing/2014/main" id="{7D14A6B9-D355-5CAA-9FB8-37B82AE38B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8720" y="639763"/>
            <a:ext cx="8270239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George Morley Fidler was born on 3 September 1912 at Roseberry House, Guisborough Road, Great Ayton.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His parents were George and Gertude Fidler.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was educated at the Friends’ School in Great Ayton, and then at Middlesbrough High School.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His passion was for flying, and in 1934 he joined the Royal Air Force as an Acting Pilot Officer.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D734431B-C6EF-C008-19FB-B4F3421BE1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244"/>
          <a:stretch>
            <a:fillRect/>
          </a:stretch>
        </p:blipFill>
        <p:spPr bwMode="auto">
          <a:xfrm>
            <a:off x="6104882" y="2756251"/>
            <a:ext cx="5662974" cy="3906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">
            <a:extLst>
              <a:ext uri="{FF2B5EF4-FFF2-40B4-BE49-F238E27FC236}">
                <a16:creationId xmlns:a16="http://schemas.microsoft.com/office/drawing/2014/main" id="{E750B5DB-13B5-DB11-7B29-CF57FDEE9A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26"/>
          <a:stretch>
            <a:fillRect/>
          </a:stretch>
        </p:blipFill>
        <p:spPr bwMode="auto">
          <a:xfrm>
            <a:off x="372207" y="221565"/>
            <a:ext cx="5184182" cy="4554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TextBox 5">
            <a:extLst>
              <a:ext uri="{FF2B5EF4-FFF2-40B4-BE49-F238E27FC236}">
                <a16:creationId xmlns:a16="http://schemas.microsoft.com/office/drawing/2014/main" id="{DBFEF273-810C-0195-DC69-D7BE67029F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909" y="4877380"/>
            <a:ext cx="440477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Fidlers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had moved from Redcar to Roseberry House, Great Ayton. </a:t>
            </a:r>
          </a:p>
        </p:txBody>
      </p:sp>
      <p:sp>
        <p:nvSpPr>
          <p:cNvPr id="9221" name="TextBox 6">
            <a:extLst>
              <a:ext uri="{FF2B5EF4-FFF2-40B4-BE49-F238E27FC236}">
                <a16:creationId xmlns:a16="http://schemas.microsoft.com/office/drawing/2014/main" id="{17EF4B32-B62E-A4CA-DA6A-EEC67B8A0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4239" y="1544913"/>
            <a:ext cx="603504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1928, Morley’s father had “Canobie” built at 45 Addison Road, Great Ayton.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>
            <a:extLst>
              <a:ext uri="{FF2B5EF4-FFF2-40B4-BE49-F238E27FC236}">
                <a16:creationId xmlns:a16="http://schemas.microsoft.com/office/drawing/2014/main" id="{A24DABB6-B56C-4E7B-BC68-32F84457E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84" y="455942"/>
            <a:ext cx="967706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had an elder brother and sister, twins Harold and Joan. </a:t>
            </a:r>
            <a:endParaRPr lang="en-GB" altLang="en-US" sz="2400" dirty="0">
              <a:solidFill>
                <a:srgbClr val="0033CC"/>
              </a:solidFill>
            </a:endParaRPr>
          </a:p>
        </p:txBody>
      </p:sp>
      <p:pic>
        <p:nvPicPr>
          <p:cNvPr id="10243" name="Picture 3" descr="undefined">
            <a:extLst>
              <a:ext uri="{FF2B5EF4-FFF2-40B4-BE49-F238E27FC236}">
                <a16:creationId xmlns:a16="http://schemas.microsoft.com/office/drawing/2014/main" id="{39EF6532-EDA9-9756-B229-2CFEA0B25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866" y="1063334"/>
            <a:ext cx="4653695" cy="2944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4">
            <a:extLst>
              <a:ext uri="{FF2B5EF4-FFF2-40B4-BE49-F238E27FC236}">
                <a16:creationId xmlns:a16="http://schemas.microsoft.com/office/drawing/2014/main" id="{EC3E2850-57F9-E74B-D1FA-772CE9ADAC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629" y="4208324"/>
            <a:ext cx="11081251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Joan contracted a serious illness there and died in April 1940, just one month before Morley’s death.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Harold survived the war, but passed away in 1973 while sleeping in front of the kitchen range at 45 Addison Road.</a:t>
            </a:r>
          </a:p>
        </p:txBody>
      </p:sp>
      <p:sp>
        <p:nvSpPr>
          <p:cNvPr id="10245" name="TextBox 6">
            <a:extLst>
              <a:ext uri="{FF2B5EF4-FFF2-40B4-BE49-F238E27FC236}">
                <a16:creationId xmlns:a16="http://schemas.microsoft.com/office/drawing/2014/main" id="{6BA146AC-67CC-2112-E61C-B6C9D6F033E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80484" y="1221303"/>
            <a:ext cx="4530097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Joan became a radiographer.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During the war she worked at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Kepwick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Hall which was in use as a military hospital.</a:t>
            </a:r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sp>
        <p:nvSpPr>
          <p:cNvPr id="10246" name="TextBox 7">
            <a:extLst>
              <a:ext uri="{FF2B5EF4-FFF2-40B4-BE49-F238E27FC236}">
                <a16:creationId xmlns:a16="http://schemas.microsoft.com/office/drawing/2014/main" id="{40A74B24-74FE-BBA9-D1E2-EF060FCDB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58649" y="1990744"/>
            <a:ext cx="11138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1" dirty="0" err="1">
                <a:latin typeface="Calibri" panose="020F0502020204030204" pitchFamily="34" charset="0"/>
                <a:cs typeface="Calibri" panose="020F0502020204030204" pitchFamily="34" charset="0"/>
              </a:rPr>
              <a:t>Kepwick</a:t>
            </a: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Hall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 descr="geomorleyfidler RAF wings">
            <a:extLst>
              <a:ext uri="{FF2B5EF4-FFF2-40B4-BE49-F238E27FC236}">
                <a16:creationId xmlns:a16="http://schemas.microsoft.com/office/drawing/2014/main" id="{A4391308-1C4E-41E4-CAE4-12CB10D42F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975" y="3688081"/>
            <a:ext cx="5424693" cy="21358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67" name="TextBox 2">
            <a:extLst>
              <a:ext uri="{FF2B5EF4-FFF2-40B4-BE49-F238E27FC236}">
                <a16:creationId xmlns:a16="http://schemas.microsoft.com/office/drawing/2014/main" id="{B1F27457-4527-937A-72DA-3AF2218AE5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466" y="4621346"/>
            <a:ext cx="590106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 gained his wings in June 1935 assessed as “a sound and reliable pilot, excellent on ground subjects”.  </a:t>
            </a:r>
          </a:p>
        </p:txBody>
      </p:sp>
      <p:pic>
        <p:nvPicPr>
          <p:cNvPr id="11268" name="Picture 1">
            <a:extLst>
              <a:ext uri="{FF2B5EF4-FFF2-40B4-BE49-F238E27FC236}">
                <a16:creationId xmlns:a16="http://schemas.microsoft.com/office/drawing/2014/main" id="{EB8B077D-7CB5-2A1C-44CA-6288109E3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06" t="36906" r="12927" b="41049"/>
          <a:stretch>
            <a:fillRect/>
          </a:stretch>
        </p:blipFill>
        <p:spPr bwMode="auto">
          <a:xfrm>
            <a:off x="478466" y="193624"/>
            <a:ext cx="5472108" cy="323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Box 2">
            <a:extLst>
              <a:ext uri="{FF2B5EF4-FFF2-40B4-BE49-F238E27FC236}">
                <a16:creationId xmlns:a16="http://schemas.microsoft.com/office/drawing/2014/main" id="{232936CC-0673-A0FC-5D34-57A2B2E276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4304" y="3429000"/>
            <a:ext cx="269926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Avro 504K in Egypt</a:t>
            </a:r>
          </a:p>
        </p:txBody>
      </p:sp>
      <p:sp>
        <p:nvSpPr>
          <p:cNvPr id="11270" name="TextBox 3">
            <a:extLst>
              <a:ext uri="{FF2B5EF4-FFF2-40B4-BE49-F238E27FC236}">
                <a16:creationId xmlns:a16="http://schemas.microsoft.com/office/drawing/2014/main" id="{224E2388-C9BB-743A-21C7-C4F52FBE4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66807" y="5942533"/>
            <a:ext cx="24129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Morley’s wings</a:t>
            </a:r>
          </a:p>
        </p:txBody>
      </p:sp>
      <p:sp>
        <p:nvSpPr>
          <p:cNvPr id="11271" name="TextBox 4">
            <a:extLst>
              <a:ext uri="{FF2B5EF4-FFF2-40B4-BE49-F238E27FC236}">
                <a16:creationId xmlns:a16="http://schemas.microsoft.com/office/drawing/2014/main" id="{F9DCFC1C-0005-8CFF-B719-869CAE9E9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735310"/>
            <a:ext cx="547576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After two weeks’ basic training at Uxbridge, Morley was posted to Egypt, where he flew an Avro 504K.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 descr="geomorleyfidler prewar photo">
            <a:extLst>
              <a:ext uri="{FF2B5EF4-FFF2-40B4-BE49-F238E27FC236}">
                <a16:creationId xmlns:a16="http://schemas.microsoft.com/office/drawing/2014/main" id="{812F7B9E-A069-19B2-396C-EE371394836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1482" y="143866"/>
            <a:ext cx="6920252" cy="655464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291" name="TextBox 1">
            <a:extLst>
              <a:ext uri="{FF2B5EF4-FFF2-40B4-BE49-F238E27FC236}">
                <a16:creationId xmlns:a16="http://schemas.microsoft.com/office/drawing/2014/main" id="{304A3431-CA78-103E-7075-D6F1D689CD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9978" y="2398137"/>
            <a:ext cx="410830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Morley, easily recognised by his height, standing by a Vickers Vincent in Egypt.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3" descr="Vickers Wellesley : r/WeirdWings">
            <a:extLst>
              <a:ext uri="{FF2B5EF4-FFF2-40B4-BE49-F238E27FC236}">
                <a16:creationId xmlns:a16="http://schemas.microsoft.com/office/drawing/2014/main" id="{ADB8E31F-9997-7E50-2237-66D86D5F09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289" y="197722"/>
            <a:ext cx="8060882" cy="450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4">
            <a:extLst>
              <a:ext uri="{FF2B5EF4-FFF2-40B4-BE49-F238E27FC236}">
                <a16:creationId xmlns:a16="http://schemas.microsoft.com/office/drawing/2014/main" id="{0CEBE3D5-4F05-D49C-85EA-AC447928D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54" y="5118100"/>
            <a:ext cx="11505491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was in Egypt for three years, with brief spells in Cyprus and India. 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 was promoted to Flying Officer.  By now he was flying Vickers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Wellesleys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altLang="en-US" sz="2400" dirty="0">
              <a:solidFill>
                <a:srgbClr val="0033CC"/>
              </a:solidFill>
            </a:endParaRPr>
          </a:p>
        </p:txBody>
      </p:sp>
      <p:sp>
        <p:nvSpPr>
          <p:cNvPr id="13316" name="TextBox 5">
            <a:extLst>
              <a:ext uri="{FF2B5EF4-FFF2-40B4-BE49-F238E27FC236}">
                <a16:creationId xmlns:a16="http://schemas.microsoft.com/office/drawing/2014/main" id="{FAAD9ABA-A8FD-8E25-0C32-DDB0D4736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856" y="4652764"/>
            <a:ext cx="23761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Vickers Wellesley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1">
            <a:extLst>
              <a:ext uri="{FF2B5EF4-FFF2-40B4-BE49-F238E27FC236}">
                <a16:creationId xmlns:a16="http://schemas.microsoft.com/office/drawing/2014/main" id="{2D78FAA4-33BE-1CCD-F69F-B9FB2297B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4" t="39394" r="51790" b="11984"/>
          <a:stretch>
            <a:fillRect/>
          </a:stretch>
        </p:blipFill>
        <p:spPr bwMode="auto">
          <a:xfrm>
            <a:off x="6051887" y="135998"/>
            <a:ext cx="5973107" cy="464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2">
            <a:extLst>
              <a:ext uri="{FF2B5EF4-FFF2-40B4-BE49-F238E27FC236}">
                <a16:creationId xmlns:a16="http://schemas.microsoft.com/office/drawing/2014/main" id="{571B3F70-4256-D032-1002-362B511CB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01" t="23691" r="3696" b="34296"/>
          <a:stretch>
            <a:fillRect/>
          </a:stretch>
        </p:blipFill>
        <p:spPr bwMode="auto">
          <a:xfrm>
            <a:off x="167006" y="95358"/>
            <a:ext cx="5342308" cy="4690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4">
            <a:extLst>
              <a:ext uri="{FF2B5EF4-FFF2-40B4-BE49-F238E27FC236}">
                <a16:creationId xmlns:a16="http://schemas.microsoft.com/office/drawing/2014/main" id="{7C39F516-BC71-575E-22FD-26265A6FD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542" y="5393424"/>
            <a:ext cx="115955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would fly up to Great Ayton on leave, looping-the-loop over “The Grange” and landing in a field behind Yarm Lane.</a:t>
            </a:r>
            <a:endParaRPr lang="en-GB" altLang="en-US" sz="2800" dirty="0">
              <a:solidFill>
                <a:srgbClr val="0033CC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2A3D99-F61E-A640-1C03-52A18B75123D}"/>
              </a:ext>
            </a:extLst>
          </p:cNvPr>
          <p:cNvSpPr txBox="1"/>
          <p:nvPr/>
        </p:nvSpPr>
        <p:spPr>
          <a:xfrm>
            <a:off x="1899920" y="4866640"/>
            <a:ext cx="81889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Tiger Moth biplane                                                                               The Grange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>
            <a:extLst>
              <a:ext uri="{FF2B5EF4-FFF2-40B4-BE49-F238E27FC236}">
                <a16:creationId xmlns:a16="http://schemas.microsoft.com/office/drawing/2014/main" id="{AE9AA010-49D1-C9D9-97C1-3243A548B8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409" y="289510"/>
            <a:ext cx="11685182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1938, Morley was assessed as “exceptional” and promoted to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Acting Flight Lieutenant.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1939, he was posted to Louth in Lincolnshire and promoted to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Flight Lieutenant.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Morley’s career then changed dramatically.  War was declared in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September and he found himself in France, part of the Air Component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of the British Expeditionary Force.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 was flying Tiger Moths, behind the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front line, on administrative duties.    </a:t>
            </a:r>
          </a:p>
        </p:txBody>
      </p:sp>
      <p:pic>
        <p:nvPicPr>
          <p:cNvPr id="15363" name="Picture 2">
            <a:extLst>
              <a:ext uri="{FF2B5EF4-FFF2-40B4-BE49-F238E27FC236}">
                <a16:creationId xmlns:a16="http://schemas.microsoft.com/office/drawing/2014/main" id="{0A2F13FA-0985-3D5A-8576-651B665AC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8" t="34653" r="54631" b="40793"/>
          <a:stretch>
            <a:fillRect/>
          </a:stretch>
        </p:blipFill>
        <p:spPr bwMode="auto">
          <a:xfrm>
            <a:off x="6492240" y="3937000"/>
            <a:ext cx="4365192" cy="2739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89A70189-485B-3F04-DAFF-DCF083E16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541338" y="692151"/>
            <a:ext cx="7143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</a:p>
        </p:txBody>
      </p:sp>
      <p:pic>
        <p:nvPicPr>
          <p:cNvPr id="16387" name="Picture 3" descr="607 Sdn">
            <a:extLst>
              <a:ext uri="{FF2B5EF4-FFF2-40B4-BE49-F238E27FC236}">
                <a16:creationId xmlns:a16="http://schemas.microsoft.com/office/drawing/2014/main" id="{C2AF1B1F-4F97-BBF4-E0D9-8522655AC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47" y="50387"/>
            <a:ext cx="7408294" cy="470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88" name="TextBox 4">
            <a:extLst>
              <a:ext uri="{FF2B5EF4-FFF2-40B4-BE49-F238E27FC236}">
                <a16:creationId xmlns:a16="http://schemas.microsoft.com/office/drawing/2014/main" id="{BFFD5067-C7A6-8478-F9E6-69F8978C7A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86" y="4833304"/>
            <a:ext cx="11472294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January 1940, Morley joined 607(F) Squadron, a volunteer squadron from Sunderland, on operational duties.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They were equipped with the elderly Gloster Gladiator aircraft.  </a:t>
            </a:r>
            <a:endParaRPr lang="en-GB" altLang="en-US" sz="2800" b="1" dirty="0">
              <a:solidFill>
                <a:srgbClr val="0033CC"/>
              </a:solidFill>
            </a:endParaRPr>
          </a:p>
        </p:txBody>
      </p:sp>
      <p:sp>
        <p:nvSpPr>
          <p:cNvPr id="16389" name="TextBox 1">
            <a:extLst>
              <a:ext uri="{FF2B5EF4-FFF2-40B4-BE49-F238E27FC236}">
                <a16:creationId xmlns:a16="http://schemas.microsoft.com/office/drawing/2014/main" id="{5119DBBA-F355-6547-D376-6C8073EEA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4981" y="2212062"/>
            <a:ext cx="37997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pilots of 607 Squadron in front of a Gloster Gladiator in France</a:t>
            </a: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GB" alt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1">
            <a:extLst>
              <a:ext uri="{FF2B5EF4-FFF2-40B4-BE49-F238E27FC236}">
                <a16:creationId xmlns:a16="http://schemas.microsoft.com/office/drawing/2014/main" id="{E31BF1FE-D99C-3C11-87F0-796617C7F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5157027"/>
            <a:ext cx="1000760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By March 1940, new Hawker Hurricanes were coming into service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with the RAF in France.  They operated from grass airfields. </a:t>
            </a:r>
          </a:p>
        </p:txBody>
      </p:sp>
      <p:pic>
        <p:nvPicPr>
          <p:cNvPr id="17411" name="Picture 1">
            <a:extLst>
              <a:ext uri="{FF2B5EF4-FFF2-40B4-BE49-F238E27FC236}">
                <a16:creationId xmlns:a16="http://schemas.microsoft.com/office/drawing/2014/main" id="{B6918583-9C7E-6B07-6E5B-B57AED0EB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10" t="23813" r="3426" b="39297"/>
          <a:stretch>
            <a:fillRect/>
          </a:stretch>
        </p:blipFill>
        <p:spPr bwMode="auto">
          <a:xfrm>
            <a:off x="2654383" y="97347"/>
            <a:ext cx="6710609" cy="4905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geomorleyfidler pilot's flying log book cover">
            <a:extLst>
              <a:ext uri="{FF2B5EF4-FFF2-40B4-BE49-F238E27FC236}">
                <a16:creationId xmlns:a16="http://schemas.microsoft.com/office/drawing/2014/main" id="{B9A70AA7-E52E-3C75-4D47-44687D7E466B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347" y="99095"/>
            <a:ext cx="3487479" cy="520156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35" name="Picture 3" descr="geomorleyfidler pilot's log book March 23 1940">
            <a:extLst>
              <a:ext uri="{FF2B5EF4-FFF2-40B4-BE49-F238E27FC236}">
                <a16:creationId xmlns:a16="http://schemas.microsoft.com/office/drawing/2014/main" id="{082D4837-CCB6-58EE-6A66-062A2AA05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866" y="172342"/>
            <a:ext cx="6798189" cy="512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8436" name="TextBox 1">
            <a:extLst>
              <a:ext uri="{FF2B5EF4-FFF2-40B4-BE49-F238E27FC236}">
                <a16:creationId xmlns:a16="http://schemas.microsoft.com/office/drawing/2014/main" id="{8E18F606-C427-2A50-B11A-F86D9F7C6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543" y="5495830"/>
            <a:ext cx="830473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Fidler’s Log Book for March 1940.  Nearly all in Tiger Moth biplanes - only one flight in a Hurricane.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 descr="E854DBE6">
            <a:extLst>
              <a:ext uri="{FF2B5EF4-FFF2-40B4-BE49-F238E27FC236}">
                <a16:creationId xmlns:a16="http://schemas.microsoft.com/office/drawing/2014/main" id="{916A5730-B171-55E7-CC61-645CE169A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86" y="2647993"/>
            <a:ext cx="4466449" cy="404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4" descr="8E825618">
            <a:extLst>
              <a:ext uri="{FF2B5EF4-FFF2-40B4-BE49-F238E27FC236}">
                <a16:creationId xmlns:a16="http://schemas.microsoft.com/office/drawing/2014/main" id="{4623F6BF-B6B2-721C-3D53-EE6FF81DC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517" y="2647993"/>
            <a:ext cx="4043813" cy="404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0" name="TextBox 1">
            <a:extLst>
              <a:ext uri="{FF2B5EF4-FFF2-40B4-BE49-F238E27FC236}">
                <a16:creationId xmlns:a16="http://schemas.microsoft.com/office/drawing/2014/main" id="{595F7E81-0A1E-4761-4045-B1A587104C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840" y="301478"/>
            <a:ext cx="11328400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German Blitzkrieg into Belgium, the Netherlands and France began on 10 May 1940.   The German advance was unstoppable.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the air, Messerschmitt Bf 109 fighters, with pilots experienced in the Spanish Civil War, soon gained the upper hand.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FEDC2085-3B1E-D374-1F2D-AE7EC88E4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760" y="349745"/>
            <a:ext cx="11043920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607 Squadron suddenly found itself in the middle of aerial combat.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During the first day of action, 607 Squadron claimed 18 enemy aircraft for the loss of 3 Hurricanes, but this early success was not to last for long.  </a:t>
            </a:r>
            <a:endParaRPr lang="en-GB" altLang="en-US" sz="2800" b="1" dirty="0">
              <a:solidFill>
                <a:srgbClr val="0033CC"/>
              </a:solidFill>
            </a:endParaRPr>
          </a:p>
        </p:txBody>
      </p:sp>
      <p:pic>
        <p:nvPicPr>
          <p:cNvPr id="20483" name="Picture 2">
            <a:extLst>
              <a:ext uri="{FF2B5EF4-FFF2-40B4-BE49-F238E27FC236}">
                <a16:creationId xmlns:a16="http://schemas.microsoft.com/office/drawing/2014/main" id="{E979DC88-621C-4AC1-DC4C-181294F1A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97" r="2750" b="8810"/>
          <a:stretch>
            <a:fillRect/>
          </a:stretch>
        </p:blipFill>
        <p:spPr bwMode="auto">
          <a:xfrm>
            <a:off x="656869" y="2386606"/>
            <a:ext cx="5274814" cy="2820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1">
            <a:extLst>
              <a:ext uri="{FF2B5EF4-FFF2-40B4-BE49-F238E27FC236}">
                <a16:creationId xmlns:a16="http://schemas.microsoft.com/office/drawing/2014/main" id="{C15FBD0C-C2FA-76FD-6826-57C71214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3864" y="5388887"/>
            <a:ext cx="24479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Dornier DO17 bomber</a:t>
            </a:r>
          </a:p>
        </p:txBody>
      </p:sp>
      <p:pic>
        <p:nvPicPr>
          <p:cNvPr id="20485" name="Picture 4">
            <a:extLst>
              <a:ext uri="{FF2B5EF4-FFF2-40B4-BE49-F238E27FC236}">
                <a16:creationId xmlns:a16="http://schemas.microsoft.com/office/drawing/2014/main" id="{96B4EB72-1F06-9FB6-2F8B-C90E2482B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63"/>
          <a:stretch>
            <a:fillRect/>
          </a:stretch>
        </p:blipFill>
        <p:spPr bwMode="auto">
          <a:xfrm>
            <a:off x="6260319" y="4027955"/>
            <a:ext cx="5565844" cy="2586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TextBox 2">
            <a:extLst>
              <a:ext uri="{FF2B5EF4-FFF2-40B4-BE49-F238E27FC236}">
                <a16:creationId xmlns:a16="http://schemas.microsoft.com/office/drawing/2014/main" id="{42642BCC-F07F-E6CF-7268-AC96B4F15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840" y="3596747"/>
            <a:ext cx="37236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Messerschmitt Bf 109 fighter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597669-7E22-CFA4-8ABF-B0A77D8EA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5285570"/>
              </p:ext>
            </p:extLst>
          </p:nvPr>
        </p:nvGraphicFramePr>
        <p:xfrm>
          <a:off x="111760" y="614680"/>
          <a:ext cx="11394441" cy="621145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36312">
                  <a:extLst>
                    <a:ext uri="{9D8B030D-6E8A-4147-A177-3AD203B41FA5}">
                      <a16:colId xmlns:a16="http://schemas.microsoft.com/office/drawing/2014/main" val="3115744428"/>
                    </a:ext>
                  </a:extLst>
                </a:gridCol>
                <a:gridCol w="2528502">
                  <a:extLst>
                    <a:ext uri="{9D8B030D-6E8A-4147-A177-3AD203B41FA5}">
                      <a16:colId xmlns:a16="http://schemas.microsoft.com/office/drawing/2014/main" val="957808432"/>
                    </a:ext>
                  </a:extLst>
                </a:gridCol>
                <a:gridCol w="1900003">
                  <a:extLst>
                    <a:ext uri="{9D8B030D-6E8A-4147-A177-3AD203B41FA5}">
                      <a16:colId xmlns:a16="http://schemas.microsoft.com/office/drawing/2014/main" val="1838371059"/>
                    </a:ext>
                  </a:extLst>
                </a:gridCol>
                <a:gridCol w="3164812">
                  <a:extLst>
                    <a:ext uri="{9D8B030D-6E8A-4147-A177-3AD203B41FA5}">
                      <a16:colId xmlns:a16="http://schemas.microsoft.com/office/drawing/2014/main" val="1000914484"/>
                    </a:ext>
                  </a:extLst>
                </a:gridCol>
                <a:gridCol w="3164812">
                  <a:extLst>
                    <a:ext uri="{9D8B030D-6E8A-4147-A177-3AD203B41FA5}">
                      <a16:colId xmlns:a16="http://schemas.microsoft.com/office/drawing/2014/main" val="2899788096"/>
                    </a:ext>
                  </a:extLst>
                </a:gridCol>
              </a:tblGrid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Hawker Hurricane Mk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2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Messerschmitt Bf109E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9053706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1074296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Power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hp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1,030 hp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1,150 hp</a:t>
                      </a:r>
                      <a:endParaRPr lang="en-GB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3467623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Maximum weight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ton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2.8 ton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2.5 ton</a:t>
                      </a:r>
                      <a:endParaRPr lang="en-GB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853885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Power to weight ratio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hp/ton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371 hp/ton</a:t>
                      </a:r>
                      <a:endParaRPr lang="en-GB" sz="20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467 hp/ton   (+25%)</a:t>
                      </a:r>
                      <a:endParaRPr lang="en-GB" sz="2000" b="1" kern="1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9793969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Maximum speed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mph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328 mph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354 mph</a:t>
                      </a:r>
                      <a:endParaRPr lang="en-GB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1967343"/>
                  </a:ext>
                </a:extLst>
              </a:tr>
              <a:tr h="52970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Range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miles</a:t>
                      </a:r>
                      <a:endParaRPr lang="en-GB" sz="2000" b="1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425 miles</a:t>
                      </a:r>
                      <a:endParaRPr lang="en-GB" sz="20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412 miles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9679631"/>
                  </a:ext>
                </a:extLst>
              </a:tr>
              <a:tr h="105941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kern="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Machine guns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8 x 7mm guns in wings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2 x 20mm guns in wings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US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2 x 8mm guns in nose</a:t>
                      </a: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6294335"/>
                  </a:ext>
                </a:extLst>
              </a:tr>
              <a:tr h="1059410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GB" sz="2000" b="1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The Messerschmitt had superior performance, armaments about equal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r"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>
                        <a:buNone/>
                      </a:pPr>
                      <a:endParaRPr lang="en-GB" sz="2000" b="1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588749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3BC0E1A-064C-D2B8-1EAA-CD08642C40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91" t="43141" r="50393" b="29302"/>
          <a:stretch>
            <a:fillRect/>
          </a:stretch>
        </p:blipFill>
        <p:spPr bwMode="auto">
          <a:xfrm>
            <a:off x="9322436" y="1211402"/>
            <a:ext cx="1249044" cy="8075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99C949-9DD5-8A15-5F7F-B9F4B5527D2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072" t="26560" r="4525" b="42275"/>
          <a:stretch>
            <a:fillRect/>
          </a:stretch>
        </p:blipFill>
        <p:spPr bwMode="auto">
          <a:xfrm>
            <a:off x="6096000" y="1178059"/>
            <a:ext cx="1298575" cy="832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24992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:a16="http://schemas.microsoft.com/office/drawing/2014/main" id="{242C3F5D-3A86-8129-0635-BE677AF74D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021" y="432436"/>
            <a:ext cx="10749516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Four momentous days in the life of George Morley Fidler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 1 - Thursday 16 May 1940 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Netherlands surrender.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London the War Cabinet agrees to send more Hurricanes to France.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Squadron Leader “Lance” Smith, Commanding Officer of 607 Squadron, is shot down over Dinant and killed.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He is replaced by Morley Fidler, newly promoted to Squadron Leader.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AA8BC-BC9F-735B-6D30-F083FB725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1">
            <a:extLst>
              <a:ext uri="{FF2B5EF4-FFF2-40B4-BE49-F238E27FC236}">
                <a16:creationId xmlns:a16="http://schemas.microsoft.com/office/drawing/2014/main" id="{5D292ECB-939E-7EB3-2655-8FD91040FD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021" y="432436"/>
            <a:ext cx="10749516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Four momentous days in the life of George Morley Fidler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 2 - Friday 17 May 1940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Brussels and Reims are occupied.  </a:t>
            </a:r>
          </a:p>
          <a:p>
            <a:pPr>
              <a:spcBef>
                <a:spcPct val="0"/>
              </a:spcBef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Squadron Leader Morley Fidler arrives at Vitry-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-Artois, the grass airstrip used by 607 Squadron, in one of the additional Hurricanes.  </a:t>
            </a:r>
          </a:p>
          <a:p>
            <a:pPr>
              <a:spcBef>
                <a:spcPct val="0"/>
              </a:spcBef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607 Squadron Hurricanes are engaged in attacks on Dornier bombers. 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740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6ECA573E-1886-2D49-AAC3-19CBA63BAD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9225" y="467995"/>
            <a:ext cx="9836416" cy="5693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Four momentous days in the life of George Morley Fidler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 3 - Saturday 18 May 1940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rapid German advance continues.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More Hurricanes arrive at the Vitry-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-Artois airstrip.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As aircraft are being refuelled, the airstrip is attacked by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nine Heinkel bombers and about forty Messerschmitt fighters.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With their airfield in chaos, 607 Squadron hurriedly move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Norrent-Fontès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>
            <a:extLst>
              <a:ext uri="{FF2B5EF4-FFF2-40B4-BE49-F238E27FC236}">
                <a16:creationId xmlns:a16="http://schemas.microsoft.com/office/drawing/2014/main" id="{50D2B543-15C5-3C62-436B-187522DD3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49275"/>
            <a:ext cx="11292839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Four momentous days in the life of George Morley Fidler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Day 4 - Sunday 19 May 1940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17 Squadron and 607 Squadron Hurricanes patrol the skies over Cambrai.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Squadron Leader Fidler is flying with them in his Hurricane P3535.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At 1600 hours they encounter a Dornier bomber with an escort of Messerschmitt Bf 109 fighters.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the ensuing air battle, Morley Fidler is shot down over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Oisy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-le-Verger.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3">
            <a:extLst>
              <a:ext uri="{FF2B5EF4-FFF2-40B4-BE49-F238E27FC236}">
                <a16:creationId xmlns:a16="http://schemas.microsoft.com/office/drawing/2014/main" id="{45FC76B2-5219-6A14-07CF-86D6B6F9EC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182" y="286009"/>
            <a:ext cx="11472530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Was this Morley Fidler?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An eye-witness saw a stricken Hurricane flying low over the village of Bachy.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pilot baled out but his parachute failed to open.  He fell into a field on the outskirts of Bachy where he was hastily buried by a party of passing British Grenadiers.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After the Germans left, the pilot’s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body was lifted from the field and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placed in the cemetery at Bachy.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At the service the priest was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concerned that he did not know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religion of the deceased airman.   </a:t>
            </a:r>
          </a:p>
        </p:txBody>
      </p:sp>
      <p:sp>
        <p:nvSpPr>
          <p:cNvPr id="25603" name="TextBox 5">
            <a:extLst>
              <a:ext uri="{FF2B5EF4-FFF2-40B4-BE49-F238E27FC236}">
                <a16:creationId xmlns:a16="http://schemas.microsoft.com/office/drawing/2014/main" id="{A1F427B9-7D5C-1C53-0C6F-B8DF2A2F7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175" y="2030414"/>
            <a:ext cx="45910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  <p:pic>
        <p:nvPicPr>
          <p:cNvPr id="25604" name="Picture 3" descr="enterrement01">
            <a:extLst>
              <a:ext uri="{FF2B5EF4-FFF2-40B4-BE49-F238E27FC236}">
                <a16:creationId xmlns:a16="http://schemas.microsoft.com/office/drawing/2014/main" id="{6692E012-6447-BF5C-BC65-F09C0BC02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447" y="3173818"/>
            <a:ext cx="5976219" cy="3398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1">
            <a:extLst>
              <a:ext uri="{FF2B5EF4-FFF2-40B4-BE49-F238E27FC236}">
                <a16:creationId xmlns:a16="http://schemas.microsoft.com/office/drawing/2014/main" id="{0C4584F1-3888-6D8F-D95A-68C03FA04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97" y="327324"/>
            <a:ext cx="10825243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residents of Bachy believed that the pilot buried in their communal cemetery was Squadron Leader Morley Fidler.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It is now known that he was not Morley Fidler.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It has always been a mystery how the people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of Bachy identified their pilot as Morley Fidler.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277D7AD0-1A21-7FC1-A3E8-FEAAE6F7B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2" t="27296" r="60448" b="13863"/>
          <a:stretch>
            <a:fillRect/>
          </a:stretch>
        </p:blipFill>
        <p:spPr bwMode="auto">
          <a:xfrm>
            <a:off x="8290560" y="1673506"/>
            <a:ext cx="3586158" cy="3632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3">
            <a:extLst>
              <a:ext uri="{FF2B5EF4-FFF2-40B4-BE49-F238E27FC236}">
                <a16:creationId xmlns:a16="http://schemas.microsoft.com/office/drawing/2014/main" id="{0C1926A4-A43D-7B67-8489-F11E24C57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97" y="3667444"/>
            <a:ext cx="745212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only means of identifying a pilot would have been the “dog-tag” worn around the pilot’s neck.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But RAF dog-tags were made of fibre and would rot away in the ground.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1">
            <a:extLst>
              <a:ext uri="{FF2B5EF4-FFF2-40B4-BE49-F238E27FC236}">
                <a16:creationId xmlns:a16="http://schemas.microsoft.com/office/drawing/2014/main" id="{EA537CC7-B505-3FE8-82AB-1F3D58ED3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481" y="1413063"/>
            <a:ext cx="680212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 possible explanation for the confusion is that the Missing Research and Enquiry Service made a mistake in assuming the pilot at Bachy was Squadron Leader Fidler.  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It was another, unknown, Hurricane pilot who had been shot down at Bachy.  </a:t>
            </a:r>
          </a:p>
        </p:txBody>
      </p:sp>
      <p:pic>
        <p:nvPicPr>
          <p:cNvPr id="27651" name="Picture 3" descr="stelle01">
            <a:extLst>
              <a:ext uri="{FF2B5EF4-FFF2-40B4-BE49-F238E27FC236}">
                <a16:creationId xmlns:a16="http://schemas.microsoft.com/office/drawing/2014/main" id="{A6C8B0F0-D542-6E4A-2E2A-E61600C1A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6" t="4977" r="7916" b="5312"/>
          <a:stretch>
            <a:fillRect/>
          </a:stretch>
        </p:blipFill>
        <p:spPr bwMode="auto">
          <a:xfrm>
            <a:off x="7697973" y="8855"/>
            <a:ext cx="4494028" cy="6849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063645-434D-1EE6-3E28-AADBE517B9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296" b="27407"/>
          <a:stretch>
            <a:fillRect/>
          </a:stretch>
        </p:blipFill>
        <p:spPr>
          <a:xfrm>
            <a:off x="1584960" y="45720"/>
            <a:ext cx="8021320" cy="38680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7940FE-9F8E-9230-A660-119553AF8437}"/>
              </a:ext>
            </a:extLst>
          </p:cNvPr>
          <p:cNvSpPr txBox="1"/>
          <p:nvPr/>
        </p:nvSpPr>
        <p:spPr>
          <a:xfrm>
            <a:off x="543560" y="4104640"/>
            <a:ext cx="109524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Return of Air Force Personnel killed in action or who have died whilst on service abroad in the war of 3rd September 1939 - 30th June 1948</a:t>
            </a:r>
          </a:p>
          <a:p>
            <a:pPr algn="ctr"/>
            <a:endParaRPr lang="en-GB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S/Ldr.34219, 607 </a:t>
            </a:r>
            <a:r>
              <a:rPr lang="en-GB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Sqdn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., Age 27</a:t>
            </a:r>
          </a:p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Date of death 19.5.1940 Presumed, Place of death: Cambrai, France </a:t>
            </a:r>
          </a:p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Cause of death: Air Operations</a:t>
            </a:r>
          </a:p>
        </p:txBody>
      </p:sp>
    </p:spTree>
    <p:extLst>
      <p:ext uri="{BB962C8B-B14F-4D97-AF65-F5344CB8AC3E}">
        <p14:creationId xmlns:p14="http://schemas.microsoft.com/office/powerpoint/2010/main" val="381227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2">
            <a:extLst>
              <a:ext uri="{FF2B5EF4-FFF2-40B4-BE49-F238E27FC236}">
                <a16:creationId xmlns:a16="http://schemas.microsoft.com/office/drawing/2014/main" id="{2F9BE9F1-A510-1132-425E-0F9FE657D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3" y="295594"/>
            <a:ext cx="1153632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Ivy Hynes remembered doing domestic work for Mrs Fidler, who was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already mourning the death of her daughter the previous month.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“One morning the doorbell rang quite early and I went to answer it.  It was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 lady with a yellow telegram.  You knew it wasn’t good news.  I took the telegram and wondered what to do with it.  Mrs Fidler was still very sad from Joan’s death.”  </a:t>
            </a:r>
          </a:p>
        </p:txBody>
      </p:sp>
      <p:pic>
        <p:nvPicPr>
          <p:cNvPr id="28675" name="Picture 4" descr="Loss of Life | Freedom &amp; Liberty | Archive Exhibitions | Research | RAF  Museum">
            <a:extLst>
              <a:ext uri="{FF2B5EF4-FFF2-40B4-BE49-F238E27FC236}">
                <a16:creationId xmlns:a16="http://schemas.microsoft.com/office/drawing/2014/main" id="{36E96ADD-A685-7E48-7E3A-8833213D9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9"/>
          <a:stretch>
            <a:fillRect/>
          </a:stretch>
        </p:blipFill>
        <p:spPr bwMode="auto">
          <a:xfrm>
            <a:off x="8219672" y="3754119"/>
            <a:ext cx="3742009" cy="2606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6" name="TextBox 1">
            <a:extLst>
              <a:ext uri="{FF2B5EF4-FFF2-40B4-BE49-F238E27FC236}">
                <a16:creationId xmlns:a16="http://schemas.microsoft.com/office/drawing/2014/main" id="{5EEF6E2F-89CA-20A7-0543-1CF5095E5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3" y="3551451"/>
            <a:ext cx="7609487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“Then I remembered that Nurse Norton lived just along the road.  She went to the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Fidlers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’ home regularly and knew them well.  I took the telegram to her house and told her what had happened.  She came back to Mrs Fidler’s with me and broke the news of Morley’s death to her.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She was distraught.”    </a:t>
            </a:r>
            <a:endParaRPr lang="en-GB" altLang="en-US" sz="2800" dirty="0">
              <a:solidFill>
                <a:srgbClr val="0033CC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1">
            <a:extLst>
              <a:ext uri="{FF2B5EF4-FFF2-40B4-BE49-F238E27FC236}">
                <a16:creationId xmlns:a16="http://schemas.microsoft.com/office/drawing/2014/main" id="{F6B7E003-5C02-9D31-1B7E-7D4104C13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7" t="30096" r="61021" b="28845"/>
          <a:stretch>
            <a:fillRect/>
          </a:stretch>
        </p:blipFill>
        <p:spPr bwMode="auto">
          <a:xfrm>
            <a:off x="2052084" y="0"/>
            <a:ext cx="4316819" cy="686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TextBox 2">
            <a:extLst>
              <a:ext uri="{FF2B5EF4-FFF2-40B4-BE49-F238E27FC236}">
                <a16:creationId xmlns:a16="http://schemas.microsoft.com/office/drawing/2014/main" id="{20B1C0E0-69C1-9715-9FE5-93E1BDB1C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8246" y="3392843"/>
            <a:ext cx="535467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Newcastle Journal and North Mail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9 January 1941, page 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 descr="recherches02">
            <a:extLst>
              <a:ext uri="{FF2B5EF4-FFF2-40B4-BE49-F238E27FC236}">
                <a16:creationId xmlns:a16="http://schemas.microsoft.com/office/drawing/2014/main" id="{81DB9BF1-0CE3-3CA8-F635-05076590246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34792" y="2265681"/>
            <a:ext cx="5929168" cy="395040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3" name="TextBox 1">
            <a:extLst>
              <a:ext uri="{FF2B5EF4-FFF2-40B4-BE49-F238E27FC236}">
                <a16:creationId xmlns:a16="http://schemas.microsoft.com/office/drawing/2014/main" id="{D89B403A-BE1A-3893-25F7-89B8791C31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11" y="676344"/>
            <a:ext cx="114939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2006, a group of Franco-Belgian amateur historians started excavating</a:t>
            </a:r>
          </a:p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a site at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Oisy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-le-Verger where a Hurricane, believed to be that of Morley Fidler, had been found.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362D8A-03A7-F73D-9AFA-5A117B914852}"/>
              </a:ext>
            </a:extLst>
          </p:cNvPr>
          <p:cNvSpPr txBox="1"/>
          <p:nvPr/>
        </p:nvSpPr>
        <p:spPr>
          <a:xfrm>
            <a:off x="349011" y="3159760"/>
            <a:ext cx="4724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But if Morley Fidler had fallen to the ground at Bachy, how could his Hurricane be found 20 miles away?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B035E-05B6-45B0-6C6C-0BFE756C72F1}"/>
              </a:ext>
            </a:extLst>
          </p:cNvPr>
          <p:cNvSpPr txBox="1"/>
          <p:nvPr/>
        </p:nvSpPr>
        <p:spPr>
          <a:xfrm>
            <a:off x="-335279" y="5420360"/>
            <a:ext cx="193040" cy="7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3">
            <a:extLst>
              <a:ext uri="{FF2B5EF4-FFF2-40B4-BE49-F238E27FC236}">
                <a16:creationId xmlns:a16="http://schemas.microsoft.com/office/drawing/2014/main" id="{59E41D14-2CDF-1CCD-84DF-0096127A2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77" y="179408"/>
            <a:ext cx="1134024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Parts of a Hurricane had been found at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Oisy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-le-Verger, 20 miles from Bachy.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These parts carried the serial number of Fidler’s aircraft, and local people who saw the plane crash said that it carried a yellow star on its tail, denoting the Squadron Leader.</a:t>
            </a:r>
          </a:p>
        </p:txBody>
      </p:sp>
      <p:sp>
        <p:nvSpPr>
          <p:cNvPr id="31747" name="TextBox 2">
            <a:extLst>
              <a:ext uri="{FF2B5EF4-FFF2-40B4-BE49-F238E27FC236}">
                <a16:creationId xmlns:a16="http://schemas.microsoft.com/office/drawing/2014/main" id="{3939303B-6791-457F-91FE-46F06AB33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876" y="3085167"/>
            <a:ext cx="4862404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Recent excavations for the Seine-Nord canal have revealed a complete Hurricane with the decomposed body of the pilot still seated in the cockpit.</a:t>
            </a:r>
          </a:p>
          <a:p>
            <a:pPr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This was George Morley Fidler.</a:t>
            </a:r>
            <a:endParaRPr lang="en-GB" altLang="en-US" sz="2400" dirty="0">
              <a:solidFill>
                <a:srgbClr val="0033CC"/>
              </a:solidFill>
            </a:endParaRPr>
          </a:p>
        </p:txBody>
      </p:sp>
      <p:pic>
        <p:nvPicPr>
          <p:cNvPr id="31748" name="Picture 6">
            <a:extLst>
              <a:ext uri="{FF2B5EF4-FFF2-40B4-BE49-F238E27FC236}">
                <a16:creationId xmlns:a16="http://schemas.microsoft.com/office/drawing/2014/main" id="{A7D37182-3D6A-A87D-082A-5046F7481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4960" y="2834307"/>
            <a:ext cx="6638969" cy="3790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Remains of North Yorkshire WW2 pilot found during canal works">
            <a:extLst>
              <a:ext uri="{FF2B5EF4-FFF2-40B4-BE49-F238E27FC236}">
                <a16:creationId xmlns:a16="http://schemas.microsoft.com/office/drawing/2014/main" id="{FDA2A135-1F2D-9436-9701-4758E9CD6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668" y="182880"/>
            <a:ext cx="9680090" cy="544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E64A4F8-9053-2505-8945-60B3EC17E51F}"/>
              </a:ext>
            </a:extLst>
          </p:cNvPr>
          <p:cNvSpPr txBox="1"/>
          <p:nvPr/>
        </p:nvSpPr>
        <p:spPr>
          <a:xfrm>
            <a:off x="279400" y="5872480"/>
            <a:ext cx="11511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In 2022, the remains of a Hurricane, with its pilot still in his seat, was found.  </a:t>
            </a:r>
          </a:p>
        </p:txBody>
      </p:sp>
    </p:spTree>
    <p:extLst>
      <p:ext uri="{BB962C8B-B14F-4D97-AF65-F5344CB8AC3E}">
        <p14:creationId xmlns:p14="http://schemas.microsoft.com/office/powerpoint/2010/main" val="21122588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MMUNITIES UNITE FOR FUNERAL OF FALLEN RAF PILOT | Royal Air Force">
            <a:extLst>
              <a:ext uri="{FF2B5EF4-FFF2-40B4-BE49-F238E27FC236}">
                <a16:creationId xmlns:a16="http://schemas.microsoft.com/office/drawing/2014/main" id="{455D8F82-8E22-1259-73C4-C11C9BF3AB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2325" y="309562"/>
            <a:ext cx="7310756" cy="48735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4B706D-F1B4-4539-05B9-D9A89660C7F0}"/>
              </a:ext>
            </a:extLst>
          </p:cNvPr>
          <p:cNvSpPr txBox="1"/>
          <p:nvPr/>
        </p:nvSpPr>
        <p:spPr>
          <a:xfrm>
            <a:off x="538480" y="5183130"/>
            <a:ext cx="106324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Burial of Squadron Leader George Morley Fidler</a:t>
            </a:r>
          </a:p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London Cemetery and Extension, </a:t>
            </a:r>
            <a:r>
              <a:rPr lang="en-GB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Longueval</a:t>
            </a: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, France</a:t>
            </a:r>
          </a:p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19 May 2026</a:t>
            </a:r>
          </a:p>
        </p:txBody>
      </p:sp>
    </p:spTree>
    <p:extLst>
      <p:ext uri="{BB962C8B-B14F-4D97-AF65-F5344CB8AC3E}">
        <p14:creationId xmlns:p14="http://schemas.microsoft.com/office/powerpoint/2010/main" val="32594384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DA0C09C-84C8-5196-A330-9EFF5D9E6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739" y="792480"/>
            <a:ext cx="8759936" cy="578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49381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Yorkshire pilot buried in France on 86th anniversary of his death | CWGC">
            <a:extLst>
              <a:ext uri="{FF2B5EF4-FFF2-40B4-BE49-F238E27FC236}">
                <a16:creationId xmlns:a16="http://schemas.microsoft.com/office/drawing/2014/main" id="{96F4BF83-9171-FB9A-49CB-5315CF49C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00"/>
          <a:stretch>
            <a:fillRect/>
          </a:stretch>
        </p:blipFill>
        <p:spPr bwMode="auto">
          <a:xfrm>
            <a:off x="1696720" y="161290"/>
            <a:ext cx="8685530" cy="550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C10165-60A4-FB03-4283-DFFB90682872}"/>
              </a:ext>
            </a:extLst>
          </p:cNvPr>
          <p:cNvSpPr txBox="1"/>
          <p:nvPr/>
        </p:nvSpPr>
        <p:spPr>
          <a:xfrm>
            <a:off x="833120" y="5775960"/>
            <a:ext cx="10637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CWGC headstone ready to be relocated above Morley’s grave  </a:t>
            </a:r>
          </a:p>
        </p:txBody>
      </p:sp>
    </p:spTree>
    <p:extLst>
      <p:ext uri="{BB962C8B-B14F-4D97-AF65-F5344CB8AC3E}">
        <p14:creationId xmlns:p14="http://schemas.microsoft.com/office/powerpoint/2010/main" val="3030290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orkshire pilot buried in France on 86th anniversary of his death - GOV.UK">
            <a:extLst>
              <a:ext uri="{FF2B5EF4-FFF2-40B4-BE49-F238E27FC236}">
                <a16:creationId xmlns:a16="http://schemas.microsoft.com/office/drawing/2014/main" id="{847BFED4-4503-825B-0CD5-87A9B025CA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20" y="137160"/>
            <a:ext cx="5872480" cy="3914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Missing RAF pilot found strapped in his sunken Hurricane laid to rest">
            <a:extLst>
              <a:ext uri="{FF2B5EF4-FFF2-40B4-BE49-F238E27FC236}">
                <a16:creationId xmlns:a16="http://schemas.microsoft.com/office/drawing/2014/main" id="{D20C3C6C-0DE0-DFEB-4A9D-A86CDDFEE7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Missing RAF pilot found strapped in his sunken Hurricane laid to rest">
            <a:extLst>
              <a:ext uri="{FF2B5EF4-FFF2-40B4-BE49-F238E27FC236}">
                <a16:creationId xmlns:a16="http://schemas.microsoft.com/office/drawing/2014/main" id="{B382D7B3-2523-52EF-B707-47BD01611F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910620-4126-4E76-D291-3C4FD4F86C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500" t="36648" r="3363" b="28313"/>
          <a:stretch>
            <a:fillRect/>
          </a:stretch>
        </p:blipFill>
        <p:spPr bwMode="auto">
          <a:xfrm>
            <a:off x="6324046" y="2777280"/>
            <a:ext cx="5720634" cy="39149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7A66A1-CFB4-1BE0-FEEE-81DDE4A25094}"/>
              </a:ext>
            </a:extLst>
          </p:cNvPr>
          <p:cNvSpPr txBox="1"/>
          <p:nvPr/>
        </p:nvSpPr>
        <p:spPr>
          <a:xfrm>
            <a:off x="863600" y="5044440"/>
            <a:ext cx="443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The burial</a:t>
            </a:r>
          </a:p>
        </p:txBody>
      </p:sp>
    </p:spTree>
    <p:extLst>
      <p:ext uri="{BB962C8B-B14F-4D97-AF65-F5344CB8AC3E}">
        <p14:creationId xmlns:p14="http://schemas.microsoft.com/office/powerpoint/2010/main" val="12370031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9E86EC-B7C5-1D7E-F206-4AC4A9C45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636" y="147320"/>
            <a:ext cx="5943166" cy="3891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F9E6A7-FF03-9E06-7EA1-3DE1A3F27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317" y="147320"/>
            <a:ext cx="5836919" cy="389128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42D190-4B9C-E2AF-A688-7C2E2DAB6E1E}"/>
              </a:ext>
            </a:extLst>
          </p:cNvPr>
          <p:cNvSpPr txBox="1"/>
          <p:nvPr/>
        </p:nvSpPr>
        <p:spPr>
          <a:xfrm>
            <a:off x="1381760" y="4922520"/>
            <a:ext cx="9743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At the same time as Morley Fidler was buried, a service taken by the Rev Sarah Cliff, was held at Christ Church in Great Ayton.</a:t>
            </a:r>
          </a:p>
        </p:txBody>
      </p:sp>
    </p:spTree>
    <p:extLst>
      <p:ext uri="{BB962C8B-B14F-4D97-AF65-F5344CB8AC3E}">
        <p14:creationId xmlns:p14="http://schemas.microsoft.com/office/powerpoint/2010/main" val="20412946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8EC5AE6-860F-5ECE-A743-0A7A2BE32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57" y="296437"/>
            <a:ext cx="5683303" cy="62605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0E7E95D-9B55-23AC-5D5C-F1EDFEF98A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815334" y="1343661"/>
            <a:ext cx="6256015" cy="417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2509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F7AC3-562E-0098-2D0E-DC5440550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 descr="ChristChurchWindow3">
            <a:extLst>
              <a:ext uri="{FF2B5EF4-FFF2-40B4-BE49-F238E27FC236}">
                <a16:creationId xmlns:a16="http://schemas.microsoft.com/office/drawing/2014/main" id="{EFA998E1-CAD8-7965-6AE9-0570E2FA8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4" r="23708"/>
          <a:stretch>
            <a:fillRect/>
          </a:stretch>
        </p:blipFill>
        <p:spPr bwMode="auto">
          <a:xfrm>
            <a:off x="8575040" y="401073"/>
            <a:ext cx="3407461" cy="605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2" name="Picture 3" descr="IMGP1203enh">
            <a:extLst>
              <a:ext uri="{FF2B5EF4-FFF2-40B4-BE49-F238E27FC236}">
                <a16:creationId xmlns:a16="http://schemas.microsoft.com/office/drawing/2014/main" id="{4B01D1BA-917B-2C64-A57C-5BFB95D8C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50" y="3203281"/>
            <a:ext cx="5024012" cy="3253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3" name="TextBox 1">
            <a:extLst>
              <a:ext uri="{FF2B5EF4-FFF2-40B4-BE49-F238E27FC236}">
                <a16:creationId xmlns:a16="http://schemas.microsoft.com/office/drawing/2014/main" id="{AD67D7C5-7BB2-3E15-2092-9A7A609CE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259" y="216411"/>
            <a:ext cx="7632151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Locally, there are four memorials to Morley Fidler: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eaLnBrk="1" hangingPunct="1">
              <a:spcBef>
                <a:spcPct val="0"/>
              </a:spcBef>
              <a:buFontTx/>
              <a:buChar char="-"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Christ Church War Memorial</a:t>
            </a:r>
          </a:p>
          <a:p>
            <a:pPr marL="342900" indent="-342900">
              <a:spcBef>
                <a:spcPct val="0"/>
              </a:spcBef>
              <a:buFontTx/>
              <a:buChar char="-"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Stained-glass window in Christ Church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   Carved bench in the Friends’ Meeting House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-   Middlesbrough High School Memorial Plaque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8966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DBB26-166E-99E1-D147-4C09AEAD6201}"/>
              </a:ext>
            </a:extLst>
          </p:cNvPr>
          <p:cNvSpPr txBox="1"/>
          <p:nvPr/>
        </p:nvSpPr>
        <p:spPr>
          <a:xfrm>
            <a:off x="187960" y="649616"/>
            <a:ext cx="762508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Morley Fidler’s original Commonwealth War Graves Commission headstone at Bachy, inscribed, at the request of Mrs Fidler,</a:t>
            </a:r>
          </a:p>
          <a:p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“So he passed over, and all the trumpets sounded for him on the other side”.  </a:t>
            </a:r>
          </a:p>
          <a:p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Later, the inhabitants of Bachy added another headstone with the words “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Hommage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ému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de la population de Bachy au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vaillant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altLang="en-US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aviateur</a:t>
            </a:r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”. </a:t>
            </a:r>
          </a:p>
          <a:p>
            <a:endParaRPr lang="en-GB" altLang="en-US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It has now been replaced by a headstone to an unknown airman.</a:t>
            </a:r>
          </a:p>
          <a:p>
            <a:endParaRPr lang="en-GB" dirty="0"/>
          </a:p>
        </p:txBody>
      </p:sp>
      <p:pic>
        <p:nvPicPr>
          <p:cNvPr id="32770" name="Picture 3" descr="stelle01">
            <a:extLst>
              <a:ext uri="{FF2B5EF4-FFF2-40B4-BE49-F238E27FC236}">
                <a16:creationId xmlns:a16="http://schemas.microsoft.com/office/drawing/2014/main" id="{8AC7ED46-90AF-F268-6BC2-16FC9A774F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66" t="4898" r="10359" b="5439"/>
          <a:stretch>
            <a:fillRect/>
          </a:stretch>
        </p:blipFill>
        <p:spPr>
          <a:xfrm>
            <a:off x="7868920" y="260610"/>
            <a:ext cx="4033520" cy="631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78025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92795E-1379-4423-D72F-EF2D60F9F237}"/>
              </a:ext>
            </a:extLst>
          </p:cNvPr>
          <p:cNvSpPr txBox="1"/>
          <p:nvPr/>
        </p:nvSpPr>
        <p:spPr>
          <a:xfrm>
            <a:off x="607060" y="802640"/>
            <a:ext cx="111201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When Morley Fidler used to come back to Great Ayton, looping-the-loop in his Tiger Moth, he was a celebrity.</a:t>
            </a:r>
          </a:p>
          <a:p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When Morley Fidler did not come back to Great Ayton, he was a hero.  </a:t>
            </a:r>
          </a:p>
        </p:txBody>
      </p:sp>
      <p:pic>
        <p:nvPicPr>
          <p:cNvPr id="3" name="Picture 3" descr="geomorleyfidler in uniform">
            <a:extLst>
              <a:ext uri="{FF2B5EF4-FFF2-40B4-BE49-F238E27FC236}">
                <a16:creationId xmlns:a16="http://schemas.microsoft.com/office/drawing/2014/main" id="{66CD8A0E-2103-3C8A-E720-FEF62B060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10686" r="13982" b="10027"/>
          <a:stretch>
            <a:fillRect/>
          </a:stretch>
        </p:blipFill>
        <p:spPr>
          <a:xfrm>
            <a:off x="4265952" y="2804160"/>
            <a:ext cx="2531087" cy="3865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26614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ational Memorial Arboretum in Alrewas, Staffordshire - Find a Grave  Cemetery">
            <a:extLst>
              <a:ext uri="{FF2B5EF4-FFF2-40B4-BE49-F238E27FC236}">
                <a16:creationId xmlns:a16="http://schemas.microsoft.com/office/drawing/2014/main" id="{C736C94E-4B0D-8642-3DC4-A6077F6D2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885" y="259080"/>
            <a:ext cx="4172549" cy="5563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73D044-DB95-1138-BA28-6C7DFED44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0122" y="1951832"/>
            <a:ext cx="5161068" cy="387080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DC081E7-F895-16C8-A49B-7F3C34B7E92A}"/>
              </a:ext>
            </a:extLst>
          </p:cNvPr>
          <p:cNvSpPr txBox="1"/>
          <p:nvPr/>
        </p:nvSpPr>
        <p:spPr>
          <a:xfrm>
            <a:off x="5486400" y="294640"/>
            <a:ext cx="57010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Six days ago, I wrote a card of remembrance for Morley Fidler at the National Memorial Arboretum. 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7F3EC4-AE0C-7CD8-330A-D1C3F74B4F75}"/>
              </a:ext>
            </a:extLst>
          </p:cNvPr>
          <p:cNvSpPr txBox="1"/>
          <p:nvPr/>
        </p:nvSpPr>
        <p:spPr>
          <a:xfrm>
            <a:off x="978199" y="5921335"/>
            <a:ext cx="21968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i="1" dirty="0">
                <a:latin typeface="Calibri" panose="020F0502020204030204" pitchFamily="34" charset="0"/>
                <a:cs typeface="Calibri" panose="020F0502020204030204" pitchFamily="34" charset="0"/>
              </a:rPr>
              <a:t>The RAF Memorial</a:t>
            </a:r>
          </a:p>
        </p:txBody>
      </p:sp>
    </p:spTree>
    <p:extLst>
      <p:ext uri="{BB962C8B-B14F-4D97-AF65-F5344CB8AC3E}">
        <p14:creationId xmlns:p14="http://schemas.microsoft.com/office/powerpoint/2010/main" val="41105001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1D55E6-23F6-B85F-676A-68EBC83D0F01}"/>
              </a:ext>
            </a:extLst>
          </p:cNvPr>
          <p:cNvSpPr txBox="1"/>
          <p:nvPr/>
        </p:nvSpPr>
        <p:spPr>
          <a:xfrm>
            <a:off x="2057400" y="960120"/>
            <a:ext cx="768096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946525" algn="r"/>
                <a:tab pos="4664075" algn="l"/>
                <a:tab pos="6994525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	Joan Fidler	Sister	1940</a:t>
            </a: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	George Morley Fidler		1940</a:t>
            </a: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	George Fidler 	Father	1942</a:t>
            </a: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	Christiana Gertrude Fidler	Mother	1965</a:t>
            </a: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3946525" algn="r"/>
                <a:tab pos="4664075" algn="l"/>
                <a:tab pos="6994525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	Harold Fidler	Brother	1973</a:t>
            </a:r>
          </a:p>
          <a:p>
            <a:pPr>
              <a:tabLst>
                <a:tab pos="6100763" algn="r"/>
                <a:tab pos="7624763" algn="r"/>
              </a:tabLst>
            </a:pPr>
            <a:endParaRPr lang="en-GB" sz="28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tabLst>
                <a:tab pos="6100763" algn="r"/>
                <a:tab pos="7624763" algn="r"/>
              </a:tabLst>
            </a:pPr>
            <a:endParaRPr lang="en-GB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tabLst>
                <a:tab pos="6100763" algn="r"/>
                <a:tab pos="7624763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While she was alive, Mrs Fidler saw the death </a:t>
            </a:r>
          </a:p>
          <a:p>
            <a:pPr algn="ctr">
              <a:tabLst>
                <a:tab pos="6100763" algn="r"/>
                <a:tab pos="7624763" algn="r"/>
              </a:tabLst>
            </a:pPr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of two of her three children and her husband</a:t>
            </a:r>
          </a:p>
          <a:p>
            <a:pPr>
              <a:tabLst>
                <a:tab pos="4572000" algn="r"/>
                <a:tab pos="6816725" algn="r"/>
              </a:tabLs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82730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3" descr="geofidlercommeration certificate">
            <a:extLst>
              <a:ext uri="{FF2B5EF4-FFF2-40B4-BE49-F238E27FC236}">
                <a16:creationId xmlns:a16="http://schemas.microsoft.com/office/drawing/2014/main" id="{D34AB4E9-841B-DB17-597E-38110D1EF6E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160" y="259397"/>
            <a:ext cx="3899760" cy="609748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3795" name="TextBox 1">
            <a:extLst>
              <a:ext uri="{FF2B5EF4-FFF2-40B4-BE49-F238E27FC236}">
                <a16:creationId xmlns:a16="http://schemas.microsoft.com/office/drawing/2014/main" id="{7B2216FF-F026-915C-141C-4ADF756434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3959" y="109019"/>
            <a:ext cx="7117096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This has been based on researches by Ian Pearce and David Taylor in 2005-6, and by Nicola Nash of the </a:t>
            </a:r>
            <a:r>
              <a:rPr lang="en-GB" altLang="en-US" sz="2000" b="1">
                <a:latin typeface="Calibri" panose="020F0502020204030204" pitchFamily="34" charset="0"/>
                <a:cs typeface="Calibri" panose="020F0502020204030204" pitchFamily="34" charset="0"/>
              </a:rPr>
              <a:t>MoD in 2026. </a:t>
            </a:r>
            <a:endParaRPr lang="en-GB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Acknowledgements are due: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Monsieur Henri Werbrouck, Bachy.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Bob Walters and Ivy Hynes of Great Ayton.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Members of the 607 Squadron Association.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RAF Personnel Management Agency, </a:t>
            </a:r>
            <a:r>
              <a:rPr lang="en-GB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Innsworth</a:t>
            </a: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National Archives, Kew.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Twelve days in May, the air battle for Northern France and the Low Countries</a:t>
            </a: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Brian Cull, Bruce Lander and Heinrich Weiss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Grub Street, 1999.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Twenty-one Squadrons, the history of the Royal Auxiliary Air Force 1925-1957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Leslie Hunt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Garnstone</a:t>
            </a:r>
            <a:r>
              <a:rPr lang="en-GB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Press Ltd, 1972.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2064</Words>
  <Application>Microsoft Office PowerPoint</Application>
  <PresentationFormat>Widescreen</PresentationFormat>
  <Paragraphs>266</Paragraphs>
  <Slides>44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Aptos</vt:lpstr>
      <vt:lpstr>Aptos Display</vt:lpstr>
      <vt:lpstr>Arial</vt:lpstr>
      <vt:lpstr>Calibri</vt:lpstr>
      <vt:lpstr>Gill Sans MT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Cliff</dc:creator>
  <cp:lastModifiedBy>David Taylor</cp:lastModifiedBy>
  <cp:revision>16</cp:revision>
  <dcterms:created xsi:type="dcterms:W3CDTF">2026-05-14T10:42:22Z</dcterms:created>
  <dcterms:modified xsi:type="dcterms:W3CDTF">2026-09-08T15:56:10Z</dcterms:modified>
</cp:coreProperties>
</file>